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1" r:id="rId1"/>
  </p:sldMasterIdLst>
  <p:notesMasterIdLst>
    <p:notesMasterId r:id="rId26"/>
  </p:notesMasterIdLst>
  <p:sldIdLst>
    <p:sldId id="256" r:id="rId2"/>
    <p:sldId id="257" r:id="rId3"/>
    <p:sldId id="279" r:id="rId4"/>
    <p:sldId id="258" r:id="rId5"/>
    <p:sldId id="272" r:id="rId6"/>
    <p:sldId id="270" r:id="rId7"/>
    <p:sldId id="269" r:id="rId8"/>
    <p:sldId id="271" r:id="rId9"/>
    <p:sldId id="273" r:id="rId10"/>
    <p:sldId id="282" r:id="rId11"/>
    <p:sldId id="274" r:id="rId12"/>
    <p:sldId id="275" r:id="rId13"/>
    <p:sldId id="262" r:id="rId14"/>
    <p:sldId id="280" r:id="rId15"/>
    <p:sldId id="260" r:id="rId16"/>
    <p:sldId id="261" r:id="rId17"/>
    <p:sldId id="263" r:id="rId18"/>
    <p:sldId id="265" r:id="rId19"/>
    <p:sldId id="264" r:id="rId20"/>
    <p:sldId id="276" r:id="rId21"/>
    <p:sldId id="266" r:id="rId22"/>
    <p:sldId id="281" r:id="rId23"/>
    <p:sldId id="267" r:id="rId24"/>
    <p:sldId id="26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roll, Dana" initials="CD" lastIdx="11" clrIdx="0">
    <p:extLst>
      <p:ext uri="{19B8F6BF-5375-455C-9EA6-DF929625EA0E}">
        <p15:presenceInfo xmlns:p15="http://schemas.microsoft.com/office/powerpoint/2012/main" userId="S::dcarroll@northeastern.edu::18058163-f87f-49c2-b03f-36770296ce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CEA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06"/>
    <p:restoredTop sz="94674"/>
  </p:normalViewPr>
  <p:slideViewPr>
    <p:cSldViewPr snapToGrid="0" snapToObjects="1">
      <p:cViewPr varScale="1">
        <p:scale>
          <a:sx n="84" d="100"/>
          <a:sy n="84" d="100"/>
        </p:scale>
        <p:origin x="184"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15650B-24E0-8F4D-925B-B042394A5ACB}" type="datetimeFigureOut">
              <a:rPr lang="en-US" smtClean="0"/>
              <a:t>12/3/19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C596C-9FEC-F140-8CE7-A0E9D743096B}" type="slidenum">
              <a:rPr lang="en-US" smtClean="0"/>
              <a:t>‹#›</a:t>
            </a:fld>
            <a:endParaRPr lang="en-US" dirty="0"/>
          </a:p>
        </p:txBody>
      </p:sp>
    </p:spTree>
    <p:extLst>
      <p:ext uri="{BB962C8B-B14F-4D97-AF65-F5344CB8AC3E}">
        <p14:creationId xmlns:p14="http://schemas.microsoft.com/office/powerpoint/2010/main" val="1937821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BC596C-9FEC-F140-8CE7-A0E9D743096B}" type="slidenum">
              <a:rPr lang="en-US" smtClean="0"/>
              <a:t>4</a:t>
            </a:fld>
            <a:endParaRPr lang="en-US" dirty="0"/>
          </a:p>
        </p:txBody>
      </p:sp>
    </p:spTree>
    <p:extLst>
      <p:ext uri="{BB962C8B-B14F-4D97-AF65-F5344CB8AC3E}">
        <p14:creationId xmlns:p14="http://schemas.microsoft.com/office/powerpoint/2010/main" val="995750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3A9285-9C84-0546-A2A0-18EA5DD019D6}" type="datetimeFigureOut">
              <a:rPr lang="en-US" smtClean="0"/>
              <a:t>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459694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3A9285-9C84-0546-A2A0-18EA5DD019D6}" type="datetimeFigureOut">
              <a:rPr lang="en-US" smtClean="0"/>
              <a:t>12/3/19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2060570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953A9285-9C84-0546-A2A0-18EA5DD019D6}" type="datetimeFigureOut">
              <a:rPr lang="en-US" smtClean="0"/>
              <a:t>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2446336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953A9285-9C84-0546-A2A0-18EA5DD019D6}" type="datetimeFigureOut">
              <a:rPr lang="en-US" smtClean="0"/>
              <a:t>12/3/19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2657026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3A9285-9C84-0546-A2A0-18EA5DD019D6}" type="datetimeFigureOut">
              <a:rPr lang="en-US" smtClean="0"/>
              <a:t>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3784397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3A9285-9C84-0546-A2A0-18EA5DD019D6}" type="datetimeFigureOut">
              <a:rPr lang="en-US" smtClean="0"/>
              <a:t>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2522490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3A9285-9C84-0546-A2A0-18EA5DD019D6}" type="datetimeFigureOut">
              <a:rPr lang="en-US" smtClean="0"/>
              <a:t>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323845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3A9285-9C84-0546-A2A0-18EA5DD019D6}" type="datetimeFigureOut">
              <a:rPr lang="en-US" smtClean="0"/>
              <a:t>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639379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3A9285-9C84-0546-A2A0-18EA5DD019D6}" type="datetimeFigureOut">
              <a:rPr lang="en-US" smtClean="0"/>
              <a:t>12/3/19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2483226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3A9285-9C84-0546-A2A0-18EA5DD019D6}" type="datetimeFigureOut">
              <a:rPr lang="en-US" smtClean="0"/>
              <a:t>12/3/19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4203003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3A9285-9C84-0546-A2A0-18EA5DD019D6}" type="datetimeFigureOut">
              <a:rPr lang="en-US" smtClean="0"/>
              <a:t>12/3/19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377289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3A9285-9C84-0546-A2A0-18EA5DD019D6}" type="datetimeFigureOut">
              <a:rPr lang="en-US" smtClean="0"/>
              <a:t>12/3/19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307073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3A9285-9C84-0546-A2A0-18EA5DD019D6}" type="datetimeFigureOut">
              <a:rPr lang="en-US" smtClean="0"/>
              <a:t>12/3/19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2752850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953A9285-9C84-0546-A2A0-18EA5DD019D6}" type="datetimeFigureOut">
              <a:rPr lang="en-US" smtClean="0"/>
              <a:t>12/3/19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7730711A-CF76-9C41-8439-7D76B3991010}" type="slidenum">
              <a:rPr lang="en-US" smtClean="0"/>
              <a:t>‹#›</a:t>
            </a:fld>
            <a:endParaRPr lang="en-US" dirty="0"/>
          </a:p>
        </p:txBody>
      </p:sp>
    </p:spTree>
    <p:extLst>
      <p:ext uri="{BB962C8B-B14F-4D97-AF65-F5344CB8AC3E}">
        <p14:creationId xmlns:p14="http://schemas.microsoft.com/office/powerpoint/2010/main" val="2468777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953A9285-9C84-0546-A2A0-18EA5DD019D6}" type="datetimeFigureOut">
              <a:rPr lang="en-US" smtClean="0"/>
              <a:t>12/3/19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7730711A-CF76-9C41-8439-7D76B3991010}" type="slidenum">
              <a:rPr lang="en-US" smtClean="0"/>
              <a:t>‹#›</a:t>
            </a:fld>
            <a:endParaRPr lang="en-US" dirty="0"/>
          </a:p>
        </p:txBody>
      </p:sp>
    </p:spTree>
    <p:extLst>
      <p:ext uri="{BB962C8B-B14F-4D97-AF65-F5344CB8AC3E}">
        <p14:creationId xmlns:p14="http://schemas.microsoft.com/office/powerpoint/2010/main" val="1115321672"/>
      </p:ext>
    </p:extLst>
  </p:cSld>
  <p:clrMap bg1="dk1" tx1="lt1" bg2="dk2" tx2="lt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 id="2147483814" r:id="rId13"/>
    <p:sldLayoutId id="2147483815"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ih.gov/about-nih/who-we-are/nih-director/statements/statement-protecting-integrity-us-biomedical-research" TargetMode="External"/><Relationship Id="rId7" Type="http://schemas.openxmlformats.org/officeDocument/2006/relationships/hyperlink" Target="http://www.aip.org/sites/default/files/aipcorp/images/fyi/pdf/DOE-memo-on-foreign-I-talent-recruitment-programs.pdf" TargetMode="External"/><Relationship Id="rId2" Type="http://schemas.openxmlformats.org/officeDocument/2006/relationships/hyperlink" Target="https://grants.nih.gov/grants/forms/othersupport.htm" TargetMode="External"/><Relationship Id="rId1" Type="http://schemas.openxmlformats.org/officeDocument/2006/relationships/slideLayout" Target="../slideLayouts/slideLayout2.xml"/><Relationship Id="rId6" Type="http://schemas.openxmlformats.org/officeDocument/2006/relationships/hyperlink" Target="http://www.ors.hawaii.edu/files/DoD_letter_to_Universities10102019.pdf" TargetMode="External"/><Relationship Id="rId5" Type="http://schemas.openxmlformats.org/officeDocument/2006/relationships/hyperlink" Target="https://www.nsf.gov/pubs/2019/nsf19200/research_protection.jsp" TargetMode="External"/><Relationship Id="rId4" Type="http://schemas.openxmlformats.org/officeDocument/2006/relationships/hyperlink" Target="https://www.nsf.gov/pubs/policydocs/pappg19_1/index.js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sf.gov/publications/pub_summ.jsp?ods_key=pappg" TargetMode="External"/><Relationship Id="rId2" Type="http://schemas.openxmlformats.org/officeDocument/2006/relationships/hyperlink" Target="https://www.ecfr.gov/cgi-bin/text-idx?c=ecfr&amp;SID=992817854207767214895b1fa023755d&amp;rgn=div5&amp;view=text&amp;node=42:1.0.1.4.23&amp;idno=42#sp42.1.50.f" TargetMode="External"/><Relationship Id="rId1" Type="http://schemas.openxmlformats.org/officeDocument/2006/relationships/slideLayout" Target="../slideLayouts/slideLayout2.xml"/><Relationship Id="rId6" Type="http://schemas.openxmlformats.org/officeDocument/2006/relationships/hyperlink" Target="https://www.acquisition.gov/content/subpart-95-organizational-and-consultant-conflicts-interest" TargetMode="External"/><Relationship Id="rId5" Type="http://schemas.openxmlformats.org/officeDocument/2006/relationships/hyperlink" Target="https://www.acquisition.gov/content/part-2-definitions-words-and-terms#P14_695" TargetMode="External"/><Relationship Id="rId4" Type="http://schemas.openxmlformats.org/officeDocument/2006/relationships/hyperlink" Target="https://www.acquisition.gov/content/52203-16-preventing-personal-conflicts-interest"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research.northeastern.edu/nu-res/ecd-eclaws-epaws/ecd/"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whitehouse.gov/wp-content/uploads/2019/07/Update-from-the-NSTC-Joint-Committee-on-Research-Environments-July-2019.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nu-res@northeastern.edu" TargetMode="External"/><Relationship Id="rId2" Type="http://schemas.openxmlformats.org/officeDocument/2006/relationships/hyperlink" Target="https://grants.nih.gov/grants/guide/notice-files/NOT-OD-19-014.htm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hyperlink" Target="https://research.northeastern.edu/hsrp/get-started/trainin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research.northeastern.edu/hsrp/get-started/training/" TargetMode="External"/><Relationship Id="rId2" Type="http://schemas.openxmlformats.org/officeDocument/2006/relationships/hyperlink" Target="https://www.ecfr.gov/cgi-bin/retrieveECFR?gp=&amp;SID=83cd09e1c0f5c6937cd9d7513160fc3f&amp;pitd=20180719&amp;n=pt45.1.46&amp;r=PART&amp;ty=HTML#se45.1.46_1104" TargetMode="External"/><Relationship Id="rId1" Type="http://schemas.openxmlformats.org/officeDocument/2006/relationships/slideLayout" Target="../slideLayouts/slideLayout2.xml"/><Relationship Id="rId4" Type="http://schemas.openxmlformats.org/officeDocument/2006/relationships/hyperlink" Target="https://research.northeastern.edu/hsrp/form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research.northeastern.edu/app/uploads/sites/2/2019/03/Learn-More-IRB-Updates-Dec-2018.pdf" TargetMode="External"/><Relationship Id="rId2" Type="http://schemas.openxmlformats.org/officeDocument/2006/relationships/hyperlink" Target="https://www.hhs.gov/ohrp/regulations-and-policy/regulations/finalized-revisions-common-rule/index.html" TargetMode="External"/><Relationship Id="rId1" Type="http://schemas.openxmlformats.org/officeDocument/2006/relationships/slideLayout" Target="../slideLayouts/slideLayout2.xml"/><Relationship Id="rId4" Type="http://schemas.openxmlformats.org/officeDocument/2006/relationships/hyperlink" Target="https://research.northeastern.edu/hsrp/"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grants.nih.gov/grants/guide/notice-files/NOT-OD-19-137.html" TargetMode="External"/><Relationship Id="rId2" Type="http://schemas.openxmlformats.org/officeDocument/2006/relationships/hyperlink" Target="https://grants.nih.gov/grants/guide/notice-files/NOT-OD-19-128.html" TargetMode="External"/><Relationship Id="rId1" Type="http://schemas.openxmlformats.org/officeDocument/2006/relationships/slideLayout" Target="../slideLayouts/slideLayout2.xml"/><Relationship Id="rId4" Type="http://schemas.openxmlformats.org/officeDocument/2006/relationships/hyperlink" Target="http://thefdp.org/default/assets/File/Presentations/NIH%20Update%20Fall%202019_%20FDP%20FInal.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cogr.edu/sites/default/files/COGR%20Final%20Comments%20on%20the%20Federal%20Draft%20Report%20on%20Recommendations%20to%20Reduce%20Administrative%20Burden%20on%20Researchers.pdf" TargetMode="External"/><Relationship Id="rId2" Type="http://schemas.openxmlformats.org/officeDocument/2006/relationships/hyperlink" Target="https://www.federalregister.gov/documents/2018/03/14/2018-05173/laboratory-animal-welfare-coordination-and-harmonization-of-regulations-and-policie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mcnally@northeastern.edu" TargetMode="External"/><Relationship Id="rId2" Type="http://schemas.openxmlformats.org/officeDocument/2006/relationships/hyperlink" Target="mailto:j.seo@northeastern.edu" TargetMode="External"/><Relationship Id="rId1" Type="http://schemas.openxmlformats.org/officeDocument/2006/relationships/slideLayout" Target="../slideLayouts/slideLayout2.xml"/><Relationship Id="rId6" Type="http://schemas.openxmlformats.org/officeDocument/2006/relationships/hyperlink" Target="mailto:j.price@northeastern.edu" TargetMode="External"/><Relationship Id="rId5" Type="http://schemas.openxmlformats.org/officeDocument/2006/relationships/hyperlink" Target="mailto:s.Sullivan@northeastern.edu" TargetMode="External"/><Relationship Id="rId4" Type="http://schemas.openxmlformats.org/officeDocument/2006/relationships/hyperlink" Target="mailto:n.regina@northeastern.ed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bi.gov/investigate/counterintelligence/foreign-influe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foreignpolicy.com/2018/03/07/chinas-long-arm-reaches-into-american-campuses-chinese-students-scholars-association-university-communist-party/" TargetMode="External"/><Relationship Id="rId2" Type="http://schemas.openxmlformats.org/officeDocument/2006/relationships/hyperlink" Target="https://www.azcentral.com/story/news/local/arizona-education/2019/08/30/chinese-students-arizona-state-university-detained-los-angeles-airport/216961000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thefdp.org/default/assets/File/Presentations/FDP%20Slides%20-%20Final%20-%20RADM%20Hah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nsidehighered.com/news/2019/08/23/kansas-professor-indicted-allegedly-failing-disclose-appointment-chinese-universit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E944F-F4FC-4E40-BF94-B8862003AF61}"/>
              </a:ext>
            </a:extLst>
          </p:cNvPr>
          <p:cNvSpPr>
            <a:spLocks noGrp="1"/>
          </p:cNvSpPr>
          <p:nvPr>
            <p:ph type="ctrTitle"/>
          </p:nvPr>
        </p:nvSpPr>
        <p:spPr/>
        <p:txBody>
          <a:bodyPr>
            <a:normAutofit/>
          </a:bodyPr>
          <a:lstStyle/>
          <a:p>
            <a:r>
              <a:rPr lang="en-US" dirty="0">
                <a:solidFill>
                  <a:schemeClr val="tx2"/>
                </a:solidFill>
              </a:rPr>
              <a:t>Learn More: </a:t>
            </a:r>
            <a:br>
              <a:rPr lang="en-US" dirty="0">
                <a:solidFill>
                  <a:schemeClr val="tx2"/>
                </a:solidFill>
              </a:rPr>
            </a:br>
            <a:r>
              <a:rPr lang="en-US" dirty="0">
                <a:solidFill>
                  <a:schemeClr val="tx2"/>
                </a:solidFill>
              </a:rPr>
              <a:t>Regulatory Updates</a:t>
            </a:r>
          </a:p>
        </p:txBody>
      </p:sp>
      <p:sp>
        <p:nvSpPr>
          <p:cNvPr id="3" name="Subtitle 2">
            <a:extLst>
              <a:ext uri="{FF2B5EF4-FFF2-40B4-BE49-F238E27FC236}">
                <a16:creationId xmlns:a16="http://schemas.microsoft.com/office/drawing/2014/main" id="{EC1A24E5-8D33-7743-859B-339128F9FEDA}"/>
              </a:ext>
            </a:extLst>
          </p:cNvPr>
          <p:cNvSpPr>
            <a:spLocks noGrp="1"/>
          </p:cNvSpPr>
          <p:nvPr>
            <p:ph type="subTitle" idx="1"/>
          </p:nvPr>
        </p:nvSpPr>
        <p:spPr>
          <a:xfrm>
            <a:off x="810001" y="5280846"/>
            <a:ext cx="10572000" cy="1029801"/>
          </a:xfrm>
        </p:spPr>
        <p:txBody>
          <a:bodyPr>
            <a:normAutofit fontScale="85000" lnSpcReduction="10000"/>
          </a:bodyPr>
          <a:lstStyle/>
          <a:p>
            <a:r>
              <a:rPr lang="en-US" dirty="0"/>
              <a:t>Amanda R. Humphrey</a:t>
            </a:r>
          </a:p>
          <a:p>
            <a:r>
              <a:rPr lang="en-US" dirty="0"/>
              <a:t>Director of  Award Administration</a:t>
            </a:r>
          </a:p>
          <a:p>
            <a:r>
              <a:rPr lang="en-US" dirty="0"/>
              <a:t>NU-RES</a:t>
            </a:r>
          </a:p>
          <a:p>
            <a:endParaRPr lang="en-US" dirty="0"/>
          </a:p>
        </p:txBody>
      </p:sp>
    </p:spTree>
    <p:extLst>
      <p:ext uri="{BB962C8B-B14F-4D97-AF65-F5344CB8AC3E}">
        <p14:creationId xmlns:p14="http://schemas.microsoft.com/office/powerpoint/2010/main" val="3467567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BA61F-EF02-B34E-902F-48A8B38C699D}"/>
              </a:ext>
            </a:extLst>
          </p:cNvPr>
          <p:cNvSpPr>
            <a:spLocks noGrp="1"/>
          </p:cNvSpPr>
          <p:nvPr>
            <p:ph type="title"/>
          </p:nvPr>
        </p:nvSpPr>
        <p:spPr/>
        <p:txBody>
          <a:bodyPr>
            <a:normAutofit/>
          </a:bodyPr>
          <a:lstStyle/>
          <a:p>
            <a:r>
              <a:rPr lang="en-US" dirty="0">
                <a:solidFill>
                  <a:schemeClr val="tx2"/>
                </a:solidFill>
              </a:rPr>
              <a:t>Current and Pending Support Guidance</a:t>
            </a:r>
          </a:p>
        </p:txBody>
      </p:sp>
      <p:graphicFrame>
        <p:nvGraphicFramePr>
          <p:cNvPr id="5" name="Content Placeholder 4">
            <a:extLst>
              <a:ext uri="{FF2B5EF4-FFF2-40B4-BE49-F238E27FC236}">
                <a16:creationId xmlns:a16="http://schemas.microsoft.com/office/drawing/2014/main" id="{655A701B-522F-8C40-A699-89CB2D366424}"/>
              </a:ext>
            </a:extLst>
          </p:cNvPr>
          <p:cNvGraphicFramePr>
            <a:graphicFrameLocks noGrp="1"/>
          </p:cNvGraphicFramePr>
          <p:nvPr>
            <p:ph idx="1"/>
            <p:extLst>
              <p:ext uri="{D42A27DB-BD31-4B8C-83A1-F6EECF244321}">
                <p14:modId xmlns:p14="http://schemas.microsoft.com/office/powerpoint/2010/main" val="3957594173"/>
              </p:ext>
            </p:extLst>
          </p:nvPr>
        </p:nvGraphicFramePr>
        <p:xfrm>
          <a:off x="137160" y="2222500"/>
          <a:ext cx="11734800" cy="4389120"/>
        </p:xfrm>
        <a:graphic>
          <a:graphicData uri="http://schemas.openxmlformats.org/drawingml/2006/table">
            <a:tbl>
              <a:tblPr bandRow="1">
                <a:tableStyleId>{5C22544A-7EE6-4342-B048-85BDC9FD1C3A}</a:tableStyleId>
              </a:tblPr>
              <a:tblGrid>
                <a:gridCol w="3325567">
                  <a:extLst>
                    <a:ext uri="{9D8B030D-6E8A-4147-A177-3AD203B41FA5}">
                      <a16:colId xmlns:a16="http://schemas.microsoft.com/office/drawing/2014/main" val="3913311877"/>
                    </a:ext>
                  </a:extLst>
                </a:gridCol>
                <a:gridCol w="8409233">
                  <a:extLst>
                    <a:ext uri="{9D8B030D-6E8A-4147-A177-3AD203B41FA5}">
                      <a16:colId xmlns:a16="http://schemas.microsoft.com/office/drawing/2014/main" val="4092031760"/>
                    </a:ext>
                  </a:extLst>
                </a:gridCol>
              </a:tblGrid>
              <a:tr h="370840">
                <a:tc rowSpan="2">
                  <a:txBody>
                    <a:bodyPr/>
                    <a:lstStyle/>
                    <a:p>
                      <a:pPr algn="ctr"/>
                      <a:r>
                        <a:rPr lang="en-US" dirty="0"/>
                        <a:t>NIH</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Other Support Guidance: </a:t>
                      </a:r>
                      <a:r>
                        <a:rPr lang="en-US" dirty="0">
                          <a:hlinkClick r:id="rId2"/>
                        </a:rPr>
                        <a:t>https://grants.nih.gov/grants/forms/othersupport.htm</a:t>
                      </a:r>
                      <a:r>
                        <a:rPr lang="en-US" dirty="0"/>
                        <a:t> </a:t>
                      </a:r>
                    </a:p>
                  </a:txBody>
                  <a:tcPr/>
                </a:tc>
                <a:extLst>
                  <a:ext uri="{0D108BD9-81ED-4DB2-BD59-A6C34878D82A}">
                    <a16:rowId xmlns:a16="http://schemas.microsoft.com/office/drawing/2014/main" val="794150643"/>
                  </a:ext>
                </a:extLst>
              </a:tr>
              <a:tr h="370840">
                <a:tc vMerge="1">
                  <a:txBody>
                    <a:bodyPr/>
                    <a:lstStyle/>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August 23, 2018 letter: </a:t>
                      </a:r>
                      <a:r>
                        <a:rPr lang="en-US" dirty="0">
                          <a:hlinkClick r:id="rId3"/>
                        </a:rPr>
                        <a:t>https://www.nih.gov/about-nih/who-we-are/nih-director/statements/statement-protecting-integrity-us-biomedical-research</a:t>
                      </a:r>
                      <a:endParaRPr lang="en-US" dirty="0"/>
                    </a:p>
                  </a:txBody>
                  <a:tcPr/>
                </a:tc>
                <a:extLst>
                  <a:ext uri="{0D108BD9-81ED-4DB2-BD59-A6C34878D82A}">
                    <a16:rowId xmlns:a16="http://schemas.microsoft.com/office/drawing/2014/main" val="2908793105"/>
                  </a:ext>
                </a:extLst>
              </a:tr>
              <a:tr h="370840">
                <a:tc rowSpan="2">
                  <a:txBody>
                    <a:bodyPr/>
                    <a:lstStyle/>
                    <a:p>
                      <a:pPr algn="ctr"/>
                      <a:r>
                        <a:rPr lang="en-US" dirty="0"/>
                        <a:t>NSF</a:t>
                      </a:r>
                    </a:p>
                  </a:txBody>
                  <a:tcPr anchor="ctr">
                    <a:solidFill>
                      <a:srgbClr val="FCEAE8"/>
                    </a:solidFill>
                  </a:tcPr>
                </a:tc>
                <a:tc>
                  <a:txBody>
                    <a:bodyPr/>
                    <a:lstStyle/>
                    <a:p>
                      <a:pPr marL="60325" lvl="2" indent="0">
                        <a:tabLst/>
                      </a:pPr>
                      <a:r>
                        <a:rPr lang="en-US" dirty="0"/>
                        <a:t>PAPPG 2019 </a:t>
                      </a:r>
                      <a:r>
                        <a:rPr lang="en-US" dirty="0" err="1"/>
                        <a:t>II.h</a:t>
                      </a:r>
                      <a:r>
                        <a:rPr lang="en-US" dirty="0"/>
                        <a:t>, Current &amp; Pending Support:</a:t>
                      </a:r>
                      <a:r>
                        <a:rPr lang="en-US" dirty="0">
                          <a:hlinkClick r:id="rId4"/>
                        </a:rPr>
                        <a:t> https://www.nsf.gov/pubs/policydocs/pappg19_1/index.jsp</a:t>
                      </a:r>
                      <a:endParaRPr lang="en-US" dirty="0"/>
                    </a:p>
                  </a:txBody>
                  <a:tcPr/>
                </a:tc>
                <a:extLst>
                  <a:ext uri="{0D108BD9-81ED-4DB2-BD59-A6C34878D82A}">
                    <a16:rowId xmlns:a16="http://schemas.microsoft.com/office/drawing/2014/main" val="1110942557"/>
                  </a:ext>
                </a:extLst>
              </a:tr>
              <a:tr h="370840">
                <a:tc vMerge="1">
                  <a:txBody>
                    <a:bodyPr/>
                    <a:lstStyle/>
                    <a:p>
                      <a:pPr algn="ctr"/>
                      <a:endParaRPr 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July 11, 2019 letter: </a:t>
                      </a:r>
                      <a:r>
                        <a:rPr lang="en-US" dirty="0">
                          <a:hlinkClick r:id="rId5"/>
                        </a:rPr>
                        <a:t>https://www.nsf.gov/pubs/2019/nsf19200/research_protection.jsp</a:t>
                      </a:r>
                      <a:endParaRPr lang="en-US" dirty="0"/>
                    </a:p>
                  </a:txBody>
                  <a:tcPr>
                    <a:solidFill>
                      <a:srgbClr val="FCEAE8"/>
                    </a:solidFill>
                  </a:tcPr>
                </a:tc>
                <a:extLst>
                  <a:ext uri="{0D108BD9-81ED-4DB2-BD59-A6C34878D82A}">
                    <a16:rowId xmlns:a16="http://schemas.microsoft.com/office/drawing/2014/main" val="3717761308"/>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Department of Energy</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October 1, 2019 letter: </a:t>
                      </a:r>
                      <a:r>
                        <a:rPr lang="en-US" dirty="0">
                          <a:hlinkClick r:id="rId6"/>
                        </a:rPr>
                        <a:t>http://www.ors.hawaii.edu/files/DoD_letter_to_Universities10102019.pdf</a:t>
                      </a:r>
                      <a:endParaRPr lang="en-US" dirty="0"/>
                    </a:p>
                  </a:txBody>
                  <a:tcPr/>
                </a:tc>
                <a:extLst>
                  <a:ext uri="{0D108BD9-81ED-4DB2-BD59-A6C34878D82A}">
                    <a16:rowId xmlns:a16="http://schemas.microsoft.com/office/drawing/2014/main" val="2109768665"/>
                  </a:ext>
                </a:extLst>
              </a:tr>
              <a:tr h="370840">
                <a:tc>
                  <a:txBody>
                    <a:bodyPr/>
                    <a:lstStyle/>
                    <a:p>
                      <a:pPr algn="ctr"/>
                      <a:r>
                        <a:rPr lang="en-US" dirty="0"/>
                        <a:t>Department of Defense</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January 31, 2019 letter: </a:t>
                      </a:r>
                      <a:r>
                        <a:rPr lang="en-US" dirty="0">
                          <a:hlinkClick r:id="rId7"/>
                        </a:rPr>
                        <a:t>http://www.aip.org/sites/default/files/aipcorp/images/fyi/pdf/DOE-memo-on-foreign-I-talent-recruitment-programs.pdf</a:t>
                      </a:r>
                      <a:r>
                        <a:rPr lang="en-US" dirty="0"/>
                        <a:t> </a:t>
                      </a:r>
                    </a:p>
                  </a:txBody>
                  <a:tcPr/>
                </a:tc>
                <a:extLst>
                  <a:ext uri="{0D108BD9-81ED-4DB2-BD59-A6C34878D82A}">
                    <a16:rowId xmlns:a16="http://schemas.microsoft.com/office/drawing/2014/main" val="1807012412"/>
                  </a:ext>
                </a:extLst>
              </a:tr>
            </a:tbl>
          </a:graphicData>
        </a:graphic>
      </p:graphicFrame>
    </p:spTree>
    <p:extLst>
      <p:ext uri="{BB962C8B-B14F-4D97-AF65-F5344CB8AC3E}">
        <p14:creationId xmlns:p14="http://schemas.microsoft.com/office/powerpoint/2010/main" val="4288634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BA61F-EF02-B34E-902F-48A8B38C699D}"/>
              </a:ext>
            </a:extLst>
          </p:cNvPr>
          <p:cNvSpPr>
            <a:spLocks noGrp="1"/>
          </p:cNvSpPr>
          <p:nvPr>
            <p:ph type="title"/>
          </p:nvPr>
        </p:nvSpPr>
        <p:spPr>
          <a:xfrm>
            <a:off x="574302" y="289058"/>
            <a:ext cx="9921980" cy="1320800"/>
          </a:xfrm>
        </p:spPr>
        <p:txBody>
          <a:bodyPr>
            <a:normAutofit/>
          </a:bodyPr>
          <a:lstStyle/>
          <a:p>
            <a:r>
              <a:rPr lang="en-US" dirty="0">
                <a:solidFill>
                  <a:schemeClr val="tx2"/>
                </a:solidFill>
              </a:rPr>
              <a:t>Proposal &amp; Award Management Tips</a:t>
            </a:r>
          </a:p>
        </p:txBody>
      </p:sp>
      <p:sp>
        <p:nvSpPr>
          <p:cNvPr id="3" name="Content Placeholder 2">
            <a:extLst>
              <a:ext uri="{FF2B5EF4-FFF2-40B4-BE49-F238E27FC236}">
                <a16:creationId xmlns:a16="http://schemas.microsoft.com/office/drawing/2014/main" id="{A96C1E4E-A1EB-F04B-B214-2C4E258822CF}"/>
              </a:ext>
            </a:extLst>
          </p:cNvPr>
          <p:cNvSpPr>
            <a:spLocks noGrp="1"/>
          </p:cNvSpPr>
          <p:nvPr>
            <p:ph idx="1"/>
          </p:nvPr>
        </p:nvSpPr>
        <p:spPr>
          <a:xfrm>
            <a:off x="677334" y="2174644"/>
            <a:ext cx="9469966" cy="4110962"/>
          </a:xfrm>
        </p:spPr>
        <p:txBody>
          <a:bodyPr>
            <a:normAutofit/>
          </a:bodyPr>
          <a:lstStyle/>
          <a:p>
            <a:r>
              <a:rPr lang="en-US" dirty="0"/>
              <a:t>Be proactive in making / updating disclosures</a:t>
            </a:r>
          </a:p>
          <a:p>
            <a:r>
              <a:rPr lang="en-US" dirty="0"/>
              <a:t>Review the program announcement / funding opportunity announcement for</a:t>
            </a:r>
          </a:p>
          <a:p>
            <a:pPr lvl="1"/>
            <a:r>
              <a:rPr lang="en-US" dirty="0"/>
              <a:t> Citizenship requirements for project personnel;</a:t>
            </a:r>
          </a:p>
          <a:p>
            <a:pPr lvl="1"/>
            <a:r>
              <a:rPr lang="en-US" dirty="0"/>
              <a:t>Disclosure of international activities</a:t>
            </a:r>
          </a:p>
          <a:p>
            <a:r>
              <a:rPr lang="en-US" dirty="0"/>
              <a:t>Clearly state all international collaborators, travel and exchanges in proposal and/or RPPR (or seek prior approval) before the activity takes place;</a:t>
            </a:r>
          </a:p>
          <a:p>
            <a:r>
              <a:rPr lang="en-US" dirty="0"/>
              <a:t>Talk to your NU-RES Grants Officer if you have any questions about what should be disclosed</a:t>
            </a:r>
            <a:br>
              <a:rPr lang="en-US" dirty="0"/>
            </a:br>
            <a:endParaRPr lang="en-US" dirty="0"/>
          </a:p>
          <a:p>
            <a:r>
              <a:rPr lang="en-US" b="1" dirty="0"/>
              <a:t>Best practice: </a:t>
            </a:r>
            <a:r>
              <a:rPr lang="en-US" dirty="0"/>
              <a:t>maintain an </a:t>
            </a:r>
            <a:r>
              <a:rPr lang="en-US" i="1" dirty="0"/>
              <a:t>internal </a:t>
            </a:r>
            <a:r>
              <a:rPr lang="en-US" dirty="0"/>
              <a:t>list of data, materials and software exchanges with international parties</a:t>
            </a:r>
          </a:p>
        </p:txBody>
      </p:sp>
    </p:spTree>
    <p:extLst>
      <p:ext uri="{BB962C8B-B14F-4D97-AF65-F5344CB8AC3E}">
        <p14:creationId xmlns:p14="http://schemas.microsoft.com/office/powerpoint/2010/main" val="750193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BA61F-EF02-B34E-902F-48A8B38C699D}"/>
              </a:ext>
            </a:extLst>
          </p:cNvPr>
          <p:cNvSpPr>
            <a:spLocks noGrp="1"/>
          </p:cNvSpPr>
          <p:nvPr>
            <p:ph type="title"/>
          </p:nvPr>
        </p:nvSpPr>
        <p:spPr>
          <a:xfrm>
            <a:off x="677334" y="524462"/>
            <a:ext cx="10571998" cy="970450"/>
          </a:xfrm>
        </p:spPr>
        <p:txBody>
          <a:bodyPr>
            <a:normAutofit fontScale="90000"/>
          </a:bodyPr>
          <a:lstStyle/>
          <a:p>
            <a:r>
              <a:rPr lang="en-US" dirty="0">
                <a:solidFill>
                  <a:schemeClr val="tx2"/>
                </a:solidFill>
              </a:rPr>
              <a:t>Reporting International Collaborations &amp; Engagements</a:t>
            </a:r>
          </a:p>
        </p:txBody>
      </p:sp>
      <p:sp>
        <p:nvSpPr>
          <p:cNvPr id="3" name="Content Placeholder 2">
            <a:extLst>
              <a:ext uri="{FF2B5EF4-FFF2-40B4-BE49-F238E27FC236}">
                <a16:creationId xmlns:a16="http://schemas.microsoft.com/office/drawing/2014/main" id="{A96C1E4E-A1EB-F04B-B214-2C4E258822CF}"/>
              </a:ext>
            </a:extLst>
          </p:cNvPr>
          <p:cNvSpPr>
            <a:spLocks noGrp="1"/>
          </p:cNvSpPr>
          <p:nvPr>
            <p:ph idx="1"/>
          </p:nvPr>
        </p:nvSpPr>
        <p:spPr>
          <a:xfrm>
            <a:off x="677333" y="1930400"/>
            <a:ext cx="10424255" cy="4110962"/>
          </a:xfrm>
        </p:spPr>
        <p:txBody>
          <a:bodyPr/>
          <a:lstStyle/>
          <a:p>
            <a:r>
              <a:rPr lang="en-US" dirty="0"/>
              <a:t>On your BioSketch/CV  </a:t>
            </a:r>
          </a:p>
          <a:p>
            <a:pPr lvl="1"/>
            <a:r>
              <a:rPr lang="en-US" dirty="0"/>
              <a:t>Disclose all appointments, including honorary and international appointments</a:t>
            </a:r>
          </a:p>
          <a:p>
            <a:r>
              <a:rPr lang="en-US" dirty="0"/>
              <a:t>If required by the funding agency (via terms and conditions and/or FOA)</a:t>
            </a:r>
          </a:p>
          <a:p>
            <a:pPr lvl="1"/>
            <a:r>
              <a:rPr lang="en-US" dirty="0"/>
              <a:t>Be prepared to disclose exchanges of data, materials and software (even if not funded) under the project</a:t>
            </a:r>
          </a:p>
          <a:p>
            <a:pPr lvl="1"/>
            <a:r>
              <a:rPr lang="en-US" dirty="0"/>
              <a:t>When </a:t>
            </a:r>
            <a:r>
              <a:rPr lang="en-US" u="sng" dirty="0"/>
              <a:t>required by the agency</a:t>
            </a:r>
            <a:r>
              <a:rPr lang="en-US" dirty="0"/>
              <a:t>, include information on all outside activities, including consulting</a:t>
            </a:r>
          </a:p>
          <a:p>
            <a:r>
              <a:rPr lang="en-US" dirty="0"/>
              <a:t>Peer Reviewers should fully disclose all interests, self-report/recuse when appropriate and maintain the confidentiality and integrity of the review process</a:t>
            </a:r>
          </a:p>
        </p:txBody>
      </p:sp>
    </p:spTree>
    <p:extLst>
      <p:ext uri="{BB962C8B-B14F-4D97-AF65-F5344CB8AC3E}">
        <p14:creationId xmlns:p14="http://schemas.microsoft.com/office/powerpoint/2010/main" val="1642627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7C1EF-D67A-894E-8236-76A74A2FE3BD}"/>
              </a:ext>
            </a:extLst>
          </p:cNvPr>
          <p:cNvSpPr>
            <a:spLocks noGrp="1"/>
          </p:cNvSpPr>
          <p:nvPr>
            <p:ph type="title"/>
          </p:nvPr>
        </p:nvSpPr>
        <p:spPr/>
        <p:txBody>
          <a:bodyPr>
            <a:normAutofit/>
          </a:bodyPr>
          <a:lstStyle/>
          <a:p>
            <a:r>
              <a:rPr lang="en-US" dirty="0">
                <a:solidFill>
                  <a:schemeClr val="tx2"/>
                </a:solidFill>
              </a:rPr>
              <a:t>Conflicts of Interest</a:t>
            </a:r>
          </a:p>
        </p:txBody>
      </p:sp>
      <p:graphicFrame>
        <p:nvGraphicFramePr>
          <p:cNvPr id="4" name="Content Placeholder 3">
            <a:extLst>
              <a:ext uri="{FF2B5EF4-FFF2-40B4-BE49-F238E27FC236}">
                <a16:creationId xmlns:a16="http://schemas.microsoft.com/office/drawing/2014/main" id="{82493788-3DAC-CC4C-AC5A-9082EA91932E}"/>
              </a:ext>
            </a:extLst>
          </p:cNvPr>
          <p:cNvGraphicFramePr>
            <a:graphicFrameLocks noGrp="1"/>
          </p:cNvGraphicFramePr>
          <p:nvPr>
            <p:ph idx="1"/>
            <p:extLst>
              <p:ext uri="{D42A27DB-BD31-4B8C-83A1-F6EECF244321}">
                <p14:modId xmlns:p14="http://schemas.microsoft.com/office/powerpoint/2010/main" val="71056102"/>
              </p:ext>
            </p:extLst>
          </p:nvPr>
        </p:nvGraphicFramePr>
        <p:xfrm>
          <a:off x="684258" y="2485623"/>
          <a:ext cx="10571998" cy="4036238"/>
        </p:xfrm>
        <a:graphic>
          <a:graphicData uri="http://schemas.openxmlformats.org/drawingml/2006/table">
            <a:tbl>
              <a:tblPr firstRow="1" bandRow="1">
                <a:tableStyleId>{5C22544A-7EE6-4342-B048-85BDC9FD1C3A}</a:tableStyleId>
              </a:tblPr>
              <a:tblGrid>
                <a:gridCol w="2548339">
                  <a:extLst>
                    <a:ext uri="{9D8B030D-6E8A-4147-A177-3AD203B41FA5}">
                      <a16:colId xmlns:a16="http://schemas.microsoft.com/office/drawing/2014/main" val="2716141703"/>
                    </a:ext>
                  </a:extLst>
                </a:gridCol>
                <a:gridCol w="8023659">
                  <a:extLst>
                    <a:ext uri="{9D8B030D-6E8A-4147-A177-3AD203B41FA5}">
                      <a16:colId xmlns:a16="http://schemas.microsoft.com/office/drawing/2014/main" val="2428310370"/>
                    </a:ext>
                  </a:extLst>
                </a:gridCol>
              </a:tblGrid>
              <a:tr h="829399">
                <a:tc>
                  <a:txBody>
                    <a:bodyPr/>
                    <a:lstStyle/>
                    <a:p>
                      <a:pPr algn="ctr"/>
                      <a:r>
                        <a:rPr lang="en-US" dirty="0"/>
                        <a:t>Type of conflict</a:t>
                      </a:r>
                    </a:p>
                  </a:txBody>
                  <a:tcPr anchor="ctr"/>
                </a:tc>
                <a:tc>
                  <a:txBody>
                    <a:bodyPr/>
                    <a:lstStyle/>
                    <a:p>
                      <a:pPr algn="ctr"/>
                      <a:r>
                        <a:rPr lang="en-US" dirty="0"/>
                        <a:t>Description</a:t>
                      </a:r>
                    </a:p>
                  </a:txBody>
                  <a:tcPr anchor="ctr"/>
                </a:tc>
                <a:extLst>
                  <a:ext uri="{0D108BD9-81ED-4DB2-BD59-A6C34878D82A}">
                    <a16:rowId xmlns:a16="http://schemas.microsoft.com/office/drawing/2014/main" val="3776396961"/>
                  </a:ext>
                </a:extLst>
              </a:tr>
              <a:tr h="829399">
                <a:tc>
                  <a:txBody>
                    <a:bodyPr/>
                    <a:lstStyle/>
                    <a:p>
                      <a:r>
                        <a:rPr lang="en-US" dirty="0"/>
                        <a:t>Financial </a:t>
                      </a:r>
                    </a:p>
                  </a:txBody>
                  <a:tcPr anchor="ctr"/>
                </a:tc>
                <a:tc>
                  <a:txBody>
                    <a:bodyPr/>
                    <a:lstStyle/>
                    <a:p>
                      <a:r>
                        <a:rPr lang="en-US" sz="1800" b="0" i="0" kern="1200">
                          <a:solidFill>
                            <a:schemeClr val="dk1"/>
                          </a:solidFill>
                          <a:effectLst/>
                          <a:latin typeface="+mn-lt"/>
                          <a:ea typeface="+mn-ea"/>
                          <a:cs typeface="+mn-cs"/>
                        </a:rPr>
                        <a:t>“Significant </a:t>
                      </a:r>
                      <a:r>
                        <a:rPr lang="en-US" sz="1800" b="0" i="0" kern="1200" dirty="0">
                          <a:solidFill>
                            <a:schemeClr val="dk1"/>
                          </a:solidFill>
                          <a:effectLst/>
                          <a:latin typeface="+mn-lt"/>
                          <a:ea typeface="+mn-ea"/>
                          <a:cs typeface="+mn-cs"/>
                        </a:rPr>
                        <a:t>financial interest that could directly and significantly affect the design, conduct, or reporting of </a:t>
                      </a:r>
                      <a:r>
                        <a:rPr lang="en-US" sz="1800" b="0" i="0" kern="1200">
                          <a:solidFill>
                            <a:schemeClr val="dk1"/>
                          </a:solidFill>
                          <a:effectLst/>
                          <a:latin typeface="+mn-lt"/>
                          <a:ea typeface="+mn-ea"/>
                          <a:cs typeface="+mn-cs"/>
                        </a:rPr>
                        <a:t>PHS-funded research”</a:t>
                      </a:r>
                      <a:endParaRPr lang="en-US" dirty="0"/>
                    </a:p>
                  </a:txBody>
                  <a:tcPr anchor="ctr"/>
                </a:tc>
                <a:extLst>
                  <a:ext uri="{0D108BD9-81ED-4DB2-BD59-A6C34878D82A}">
                    <a16:rowId xmlns:a16="http://schemas.microsoft.com/office/drawing/2014/main" val="4277771061"/>
                  </a:ext>
                </a:extLst>
              </a:tr>
              <a:tr h="829399">
                <a:tc>
                  <a:txBody>
                    <a:bodyPr/>
                    <a:lstStyle/>
                    <a:p>
                      <a:r>
                        <a:rPr lang="en-US" dirty="0"/>
                        <a:t>Personal/Individual</a:t>
                      </a:r>
                    </a:p>
                  </a:txBody>
                  <a:tcPr anchor="ctr"/>
                </a:tc>
                <a:tc>
                  <a:txBody>
                    <a:bodyPr/>
                    <a:lstStyle/>
                    <a:p>
                      <a:r>
                        <a:rPr lang="en-US" sz="1800" b="0" i="0" kern="1200" dirty="0">
                          <a:solidFill>
                            <a:schemeClr val="dk1"/>
                          </a:solidFill>
                          <a:effectLst/>
                          <a:latin typeface="+mn-lt"/>
                          <a:ea typeface="+mn-ea"/>
                          <a:cs typeface="+mn-cs"/>
                        </a:rPr>
                        <a:t>“fina</a:t>
                      </a:r>
                      <a:r>
                        <a:rPr lang="en-US" sz="1800" b="0" i="0" u="none" kern="1200" dirty="0">
                          <a:solidFill>
                            <a:schemeClr val="bg1"/>
                          </a:solidFill>
                          <a:effectLst/>
                          <a:latin typeface="+mn-lt"/>
                          <a:ea typeface="+mn-ea"/>
                          <a:cs typeface="+mn-cs"/>
                        </a:rPr>
                        <a:t>ncial interest, personal activity, or relationship that could impair the employee’s ability to act impartially and in the best interest of the </a:t>
                      </a:r>
                      <a:r>
                        <a:rPr lang="en-US" sz="1800" b="0" i="0" kern="1200" dirty="0">
                          <a:solidFill>
                            <a:schemeClr val="dk1"/>
                          </a:solidFill>
                          <a:effectLst/>
                          <a:latin typeface="+mn-lt"/>
                          <a:ea typeface="+mn-ea"/>
                          <a:cs typeface="+mn-cs"/>
                        </a:rPr>
                        <a:t>Government when performing under the contract”</a:t>
                      </a:r>
                      <a:endParaRPr lang="en-US" dirty="0"/>
                    </a:p>
                  </a:txBody>
                  <a:tcPr anchor="ctr"/>
                </a:tc>
                <a:extLst>
                  <a:ext uri="{0D108BD9-81ED-4DB2-BD59-A6C34878D82A}">
                    <a16:rowId xmlns:a16="http://schemas.microsoft.com/office/drawing/2014/main" val="2599031925"/>
                  </a:ext>
                </a:extLst>
              </a:tr>
              <a:tr h="829399">
                <a:tc>
                  <a:txBody>
                    <a:bodyPr/>
                    <a:lstStyle/>
                    <a:p>
                      <a:r>
                        <a:rPr lang="en-US" dirty="0"/>
                        <a:t>Organizational</a:t>
                      </a:r>
                    </a:p>
                  </a:txBody>
                  <a:tcPr anchor="ctr"/>
                </a:tc>
                <a:tc>
                  <a:txBody>
                    <a:bodyPr/>
                    <a:lstStyle/>
                    <a:p>
                      <a:r>
                        <a:rPr lang="en-US" sz="1800" b="0" i="0" kern="1200" dirty="0">
                          <a:solidFill>
                            <a:schemeClr val="dk1"/>
                          </a:solidFill>
                          <a:effectLst/>
                          <a:latin typeface="+mn-lt"/>
                          <a:ea typeface="+mn-ea"/>
                          <a:cs typeface="+mn-cs"/>
                        </a:rPr>
                        <a:t>Occurs when relationships render “a person unable or potentially unable to render impartial assistance or advice to the Government, or the person’s objectivity in performing the contract work is or might be otherwise impaired, or a person has an unfair competitive advantage.”</a:t>
                      </a:r>
                      <a:endParaRPr lang="en-US" dirty="0"/>
                    </a:p>
                  </a:txBody>
                  <a:tcPr anchor="ctr"/>
                </a:tc>
                <a:extLst>
                  <a:ext uri="{0D108BD9-81ED-4DB2-BD59-A6C34878D82A}">
                    <a16:rowId xmlns:a16="http://schemas.microsoft.com/office/drawing/2014/main" val="3138688283"/>
                  </a:ext>
                </a:extLst>
              </a:tr>
            </a:tbl>
          </a:graphicData>
        </a:graphic>
      </p:graphicFrame>
    </p:spTree>
    <p:extLst>
      <p:ext uri="{BB962C8B-B14F-4D97-AF65-F5344CB8AC3E}">
        <p14:creationId xmlns:p14="http://schemas.microsoft.com/office/powerpoint/2010/main" val="3185327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7C1EF-D67A-894E-8236-76A74A2FE3BD}"/>
              </a:ext>
            </a:extLst>
          </p:cNvPr>
          <p:cNvSpPr>
            <a:spLocks noGrp="1"/>
          </p:cNvSpPr>
          <p:nvPr>
            <p:ph type="title"/>
          </p:nvPr>
        </p:nvSpPr>
        <p:spPr/>
        <p:txBody>
          <a:bodyPr>
            <a:normAutofit/>
          </a:bodyPr>
          <a:lstStyle/>
          <a:p>
            <a:r>
              <a:rPr lang="en-US" dirty="0">
                <a:solidFill>
                  <a:schemeClr val="tx2"/>
                </a:solidFill>
              </a:rPr>
              <a:t>Conflicts of Interest</a:t>
            </a:r>
          </a:p>
        </p:txBody>
      </p:sp>
      <p:graphicFrame>
        <p:nvGraphicFramePr>
          <p:cNvPr id="4" name="Content Placeholder 3">
            <a:extLst>
              <a:ext uri="{FF2B5EF4-FFF2-40B4-BE49-F238E27FC236}">
                <a16:creationId xmlns:a16="http://schemas.microsoft.com/office/drawing/2014/main" id="{82493788-3DAC-CC4C-AC5A-9082EA91932E}"/>
              </a:ext>
            </a:extLst>
          </p:cNvPr>
          <p:cNvGraphicFramePr>
            <a:graphicFrameLocks noGrp="1"/>
          </p:cNvGraphicFramePr>
          <p:nvPr>
            <p:ph idx="1"/>
            <p:extLst>
              <p:ext uri="{D42A27DB-BD31-4B8C-83A1-F6EECF244321}">
                <p14:modId xmlns:p14="http://schemas.microsoft.com/office/powerpoint/2010/main" val="3240716688"/>
              </p:ext>
            </p:extLst>
          </p:nvPr>
        </p:nvGraphicFramePr>
        <p:xfrm>
          <a:off x="503953" y="2242056"/>
          <a:ext cx="10571997" cy="4275064"/>
        </p:xfrm>
        <a:graphic>
          <a:graphicData uri="http://schemas.openxmlformats.org/drawingml/2006/table">
            <a:tbl>
              <a:tblPr firstRow="1" bandRow="1">
                <a:tableStyleId>{5C22544A-7EE6-4342-B048-85BDC9FD1C3A}</a:tableStyleId>
              </a:tblPr>
              <a:tblGrid>
                <a:gridCol w="2754402">
                  <a:extLst>
                    <a:ext uri="{9D8B030D-6E8A-4147-A177-3AD203B41FA5}">
                      <a16:colId xmlns:a16="http://schemas.microsoft.com/office/drawing/2014/main" val="2716141703"/>
                    </a:ext>
                  </a:extLst>
                </a:gridCol>
                <a:gridCol w="3103808">
                  <a:extLst>
                    <a:ext uri="{9D8B030D-6E8A-4147-A177-3AD203B41FA5}">
                      <a16:colId xmlns:a16="http://schemas.microsoft.com/office/drawing/2014/main" val="2428310370"/>
                    </a:ext>
                  </a:extLst>
                </a:gridCol>
                <a:gridCol w="4713787">
                  <a:extLst>
                    <a:ext uri="{9D8B030D-6E8A-4147-A177-3AD203B41FA5}">
                      <a16:colId xmlns:a16="http://schemas.microsoft.com/office/drawing/2014/main" val="2264181954"/>
                    </a:ext>
                  </a:extLst>
                </a:gridCol>
              </a:tblGrid>
              <a:tr h="799212">
                <a:tc>
                  <a:txBody>
                    <a:bodyPr/>
                    <a:lstStyle/>
                    <a:p>
                      <a:pPr algn="ctr"/>
                      <a:r>
                        <a:rPr lang="en-US" dirty="0"/>
                        <a:t>Type of conflict</a:t>
                      </a:r>
                    </a:p>
                  </a:txBody>
                  <a:tcPr anchor="ctr"/>
                </a:tc>
                <a:tc>
                  <a:txBody>
                    <a:bodyPr/>
                    <a:lstStyle/>
                    <a:p>
                      <a:pPr algn="ctr"/>
                      <a:r>
                        <a:rPr lang="en-US" dirty="0"/>
                        <a:t>Regulation</a:t>
                      </a:r>
                    </a:p>
                  </a:txBody>
                  <a:tcPr anchor="ctr"/>
                </a:tc>
                <a:tc>
                  <a:txBody>
                    <a:bodyPr/>
                    <a:lstStyle/>
                    <a:p>
                      <a:pPr algn="ctr"/>
                      <a:r>
                        <a:rPr lang="en-US" dirty="0"/>
                        <a:t>When does it apply?</a:t>
                      </a:r>
                    </a:p>
                  </a:txBody>
                  <a:tcPr anchor="ctr"/>
                </a:tc>
                <a:extLst>
                  <a:ext uri="{0D108BD9-81ED-4DB2-BD59-A6C34878D82A}">
                    <a16:rowId xmlns:a16="http://schemas.microsoft.com/office/drawing/2014/main" val="3776396961"/>
                  </a:ext>
                </a:extLst>
              </a:tr>
              <a:tr h="799212">
                <a:tc>
                  <a:txBody>
                    <a:bodyPr/>
                    <a:lstStyle/>
                    <a:p>
                      <a:r>
                        <a:rPr lang="en-US" dirty="0"/>
                        <a:t>Financial </a:t>
                      </a:r>
                    </a:p>
                  </a:txBody>
                  <a:tcPr anchor="ctr"/>
                </a:tc>
                <a:tc>
                  <a:txBody>
                    <a:bodyPr/>
                    <a:lstStyle/>
                    <a:p>
                      <a:r>
                        <a:rPr lang="en-US" dirty="0">
                          <a:hlinkClick r:id="rId2"/>
                        </a:rPr>
                        <a:t>42 CFR 50 Subpart F</a:t>
                      </a:r>
                      <a:endParaRPr lang="en-US" dirty="0"/>
                    </a:p>
                    <a:p>
                      <a:r>
                        <a:rPr lang="en-US" dirty="0">
                          <a:hlinkClick r:id="rId3"/>
                        </a:rPr>
                        <a:t>NSF PAPPG</a:t>
                      </a:r>
                      <a:endParaRPr lang="en-US" dirty="0"/>
                    </a:p>
                  </a:txBody>
                  <a:tcPr anchor="ctr"/>
                </a:tc>
                <a:tc>
                  <a:txBody>
                    <a:bodyPr/>
                    <a:lstStyle/>
                    <a:p>
                      <a:r>
                        <a:rPr lang="en-US" dirty="0"/>
                        <a:t>All HHS funding mechanisms and even some non-profits; </a:t>
                      </a:r>
                    </a:p>
                    <a:p>
                      <a:r>
                        <a:rPr lang="en-US" dirty="0"/>
                        <a:t>NSF (same concept different specifics)</a:t>
                      </a:r>
                    </a:p>
                  </a:txBody>
                  <a:tcPr anchor="ctr"/>
                </a:tc>
                <a:extLst>
                  <a:ext uri="{0D108BD9-81ED-4DB2-BD59-A6C34878D82A}">
                    <a16:rowId xmlns:a16="http://schemas.microsoft.com/office/drawing/2014/main" val="4277771061"/>
                  </a:ext>
                </a:extLst>
              </a:tr>
              <a:tr h="881120">
                <a:tc>
                  <a:txBody>
                    <a:bodyPr/>
                    <a:lstStyle/>
                    <a:p>
                      <a:r>
                        <a:rPr lang="en-US" dirty="0"/>
                        <a:t>Personal/Individual</a:t>
                      </a:r>
                    </a:p>
                  </a:txBody>
                  <a:tcPr anchor="ctr"/>
                </a:tc>
                <a:tc>
                  <a:txBody>
                    <a:bodyPr/>
                    <a:lstStyle/>
                    <a:p>
                      <a:r>
                        <a:rPr lang="en-US" dirty="0">
                          <a:hlinkClick r:id="rId4"/>
                        </a:rPr>
                        <a:t>FAR 52.203-16 </a:t>
                      </a:r>
                      <a:endParaRPr 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Federal contracts when included in RFP and/or contract </a:t>
                      </a:r>
                    </a:p>
                  </a:txBody>
                  <a:tcPr anchor="ctr"/>
                </a:tc>
                <a:extLst>
                  <a:ext uri="{0D108BD9-81ED-4DB2-BD59-A6C34878D82A}">
                    <a16:rowId xmlns:a16="http://schemas.microsoft.com/office/drawing/2014/main" val="2599031925"/>
                  </a:ext>
                </a:extLst>
              </a:tr>
              <a:tr h="881120">
                <a:tc>
                  <a:txBody>
                    <a:bodyPr/>
                    <a:lstStyle/>
                    <a:p>
                      <a:r>
                        <a:rPr lang="en-US" dirty="0"/>
                        <a:t>Organizational</a:t>
                      </a:r>
                    </a:p>
                  </a:txBody>
                  <a:tcPr anchor="ctr"/>
                </a:tc>
                <a:tc>
                  <a:txBody>
                    <a:bodyPr/>
                    <a:lstStyle/>
                    <a:p>
                      <a:r>
                        <a:rPr lang="en-US" dirty="0">
                          <a:hlinkClick r:id="rId5"/>
                        </a:rPr>
                        <a:t>FAR 2.1.201</a:t>
                      </a:r>
                      <a:r>
                        <a:rPr lang="en-US" dirty="0"/>
                        <a:t> and </a:t>
                      </a:r>
                      <a:r>
                        <a:rPr lang="en-US" dirty="0">
                          <a:hlinkClick r:id="rId6"/>
                        </a:rPr>
                        <a:t>FAR 9.5</a:t>
                      </a:r>
                      <a:endParaRPr lang="en-US" dirty="0"/>
                    </a:p>
                  </a:txBody>
                  <a:tcPr anchor="ctr"/>
                </a:tc>
                <a:tc>
                  <a:txBody>
                    <a:bodyPr/>
                    <a:lstStyle/>
                    <a:p>
                      <a:r>
                        <a:rPr lang="en-US" dirty="0"/>
                        <a:t>Federal contracts when included in RFP and/or contract</a:t>
                      </a:r>
                    </a:p>
                  </a:txBody>
                  <a:tcPr anchor="ctr"/>
                </a:tc>
                <a:extLst>
                  <a:ext uri="{0D108BD9-81ED-4DB2-BD59-A6C34878D82A}">
                    <a16:rowId xmlns:a16="http://schemas.microsoft.com/office/drawing/2014/main" val="3138688283"/>
                  </a:ext>
                </a:extLst>
              </a:tr>
              <a:tr h="799212">
                <a:tc gridSpan="3">
                  <a:txBody>
                    <a:bodyPr/>
                    <a:lstStyle/>
                    <a:p>
                      <a:r>
                        <a:rPr lang="en-US" dirty="0"/>
                        <a:t>Note that any non-federal funding agency may have its own conflict of interest processes and requirements that differ from those shown here.</a:t>
                      </a:r>
                    </a:p>
                  </a:txBody>
                  <a:tcPr anchor="ctr"/>
                </a:tc>
                <a:tc hMerge="1">
                  <a:txBody>
                    <a:bodyPr/>
                    <a:lstStyle/>
                    <a:p>
                      <a:endParaRPr lang="en-US" dirty="0"/>
                    </a:p>
                  </a:txBody>
                  <a:tcPr anchor="ctr"/>
                </a:tc>
                <a:tc hMerge="1">
                  <a:txBody>
                    <a:bodyPr/>
                    <a:lstStyle/>
                    <a:p>
                      <a:endParaRPr lang="en-US" dirty="0"/>
                    </a:p>
                  </a:txBody>
                  <a:tcPr anchor="ctr"/>
                </a:tc>
                <a:extLst>
                  <a:ext uri="{0D108BD9-81ED-4DB2-BD59-A6C34878D82A}">
                    <a16:rowId xmlns:a16="http://schemas.microsoft.com/office/drawing/2014/main" val="3572230416"/>
                  </a:ext>
                </a:extLst>
              </a:tr>
            </a:tbl>
          </a:graphicData>
        </a:graphic>
      </p:graphicFrame>
    </p:spTree>
    <p:extLst>
      <p:ext uri="{BB962C8B-B14F-4D97-AF65-F5344CB8AC3E}">
        <p14:creationId xmlns:p14="http://schemas.microsoft.com/office/powerpoint/2010/main" val="3726928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2EB3C-BAE9-DD4F-8E91-408157C1217E}"/>
              </a:ext>
            </a:extLst>
          </p:cNvPr>
          <p:cNvSpPr>
            <a:spLocks noGrp="1"/>
          </p:cNvSpPr>
          <p:nvPr>
            <p:ph type="title"/>
          </p:nvPr>
        </p:nvSpPr>
        <p:spPr/>
        <p:txBody>
          <a:bodyPr>
            <a:normAutofit/>
          </a:bodyPr>
          <a:lstStyle/>
          <a:p>
            <a:r>
              <a:rPr lang="en-US" dirty="0">
                <a:solidFill>
                  <a:schemeClr val="tx2"/>
                </a:solidFill>
              </a:rPr>
              <a:t>Conflict Disclosure system (</a:t>
            </a:r>
            <a:r>
              <a:rPr lang="en-US" dirty="0" err="1">
                <a:solidFill>
                  <a:schemeClr val="tx2"/>
                </a:solidFill>
              </a:rPr>
              <a:t>eCD</a:t>
            </a:r>
            <a:r>
              <a:rPr lang="en-US" dirty="0">
                <a:solidFill>
                  <a:schemeClr val="tx2"/>
                </a:solidFill>
              </a:rPr>
              <a:t>)</a:t>
            </a:r>
          </a:p>
        </p:txBody>
      </p:sp>
      <p:sp>
        <p:nvSpPr>
          <p:cNvPr id="3" name="Content Placeholder 2">
            <a:extLst>
              <a:ext uri="{FF2B5EF4-FFF2-40B4-BE49-F238E27FC236}">
                <a16:creationId xmlns:a16="http://schemas.microsoft.com/office/drawing/2014/main" id="{480A0057-D740-4E46-AF46-FAFF8E549E14}"/>
              </a:ext>
            </a:extLst>
          </p:cNvPr>
          <p:cNvSpPr>
            <a:spLocks noGrp="1"/>
          </p:cNvSpPr>
          <p:nvPr>
            <p:ph idx="1"/>
          </p:nvPr>
        </p:nvSpPr>
        <p:spPr>
          <a:xfrm>
            <a:off x="677333" y="2371241"/>
            <a:ext cx="10704665" cy="3921071"/>
          </a:xfrm>
        </p:spPr>
        <p:txBody>
          <a:bodyPr>
            <a:normAutofit/>
          </a:bodyPr>
          <a:lstStyle/>
          <a:p>
            <a:r>
              <a:rPr lang="en-US" dirty="0"/>
              <a:t>ALL outside activities:</a:t>
            </a:r>
          </a:p>
          <a:p>
            <a:pPr lvl="1"/>
            <a:r>
              <a:rPr lang="en-US" dirty="0"/>
              <a:t>Annual Disclosure and on-going duty to report newly acquired or discovered interests, within 60 days via </a:t>
            </a:r>
            <a:r>
              <a:rPr lang="en-US" dirty="0" err="1"/>
              <a:t>eCD</a:t>
            </a:r>
            <a:endParaRPr lang="en-US" dirty="0"/>
          </a:p>
          <a:p>
            <a:pPr lvl="1"/>
            <a:r>
              <a:rPr lang="en-US" dirty="0"/>
              <a:t>Learn More about eCD at:  </a:t>
            </a:r>
            <a:r>
              <a:rPr lang="en-US" i="1" dirty="0">
                <a:hlinkClick r:id="rId2"/>
              </a:rPr>
              <a:t>https://research.northeastern.edu/nu-res/ecd-eclaws-epaws/ecd/</a:t>
            </a:r>
            <a:endParaRPr lang="en-US" i="1" dirty="0"/>
          </a:p>
          <a:p>
            <a:r>
              <a:rPr lang="en-US" dirty="0"/>
              <a:t>Assistance via </a:t>
            </a:r>
          </a:p>
          <a:p>
            <a:pPr lvl="1"/>
            <a:r>
              <a:rPr lang="en-US" dirty="0" err="1"/>
              <a:t>eCD</a:t>
            </a:r>
            <a:r>
              <a:rPr lang="en-US" dirty="0"/>
              <a:t> </a:t>
            </a:r>
          </a:p>
          <a:p>
            <a:pPr lvl="1"/>
            <a:r>
              <a:rPr lang="en-US" dirty="0"/>
              <a:t>Associate Dean of Research, NU-RES AVP Research Compliance and/or the Univerity Compliance Office with any questions about what disclosures should be on a specific grant, cooperative agreement or contract proposal (or reported at a later stage as a change arises)</a:t>
            </a:r>
          </a:p>
        </p:txBody>
      </p:sp>
    </p:spTree>
    <p:extLst>
      <p:ext uri="{BB962C8B-B14F-4D97-AF65-F5344CB8AC3E}">
        <p14:creationId xmlns:p14="http://schemas.microsoft.com/office/powerpoint/2010/main" val="4030717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AC8EA-B1DD-9748-937A-3F9A5DB3E0A0}"/>
              </a:ext>
            </a:extLst>
          </p:cNvPr>
          <p:cNvSpPr>
            <a:spLocks noGrp="1"/>
          </p:cNvSpPr>
          <p:nvPr>
            <p:ph type="title"/>
          </p:nvPr>
        </p:nvSpPr>
        <p:spPr/>
        <p:txBody>
          <a:bodyPr>
            <a:normAutofit/>
          </a:bodyPr>
          <a:lstStyle/>
          <a:p>
            <a:r>
              <a:rPr lang="en-US" dirty="0">
                <a:solidFill>
                  <a:schemeClr val="tx1"/>
                </a:solidFill>
              </a:rPr>
              <a:t>J-CORE</a:t>
            </a:r>
          </a:p>
        </p:txBody>
      </p:sp>
      <p:sp>
        <p:nvSpPr>
          <p:cNvPr id="3" name="Content Placeholder 2">
            <a:extLst>
              <a:ext uri="{FF2B5EF4-FFF2-40B4-BE49-F238E27FC236}">
                <a16:creationId xmlns:a16="http://schemas.microsoft.com/office/drawing/2014/main" id="{FF9E3B44-1372-4940-87F2-FA4792BB84A9}"/>
              </a:ext>
            </a:extLst>
          </p:cNvPr>
          <p:cNvSpPr>
            <a:spLocks noGrp="1"/>
          </p:cNvSpPr>
          <p:nvPr>
            <p:ph idx="1"/>
          </p:nvPr>
        </p:nvSpPr>
        <p:spPr/>
        <p:txBody>
          <a:bodyPr>
            <a:normAutofit/>
          </a:bodyPr>
          <a:lstStyle/>
          <a:p>
            <a:r>
              <a:rPr lang="en-US" dirty="0"/>
              <a:t>Joint Committee on Research Enterprise</a:t>
            </a:r>
          </a:p>
          <a:p>
            <a:r>
              <a:rPr lang="en-US" dirty="0"/>
              <a:t>Hosted by OSTP (Office of Science &amp; Technology Policy)</a:t>
            </a:r>
          </a:p>
          <a:p>
            <a:r>
              <a:rPr lang="en-US" dirty="0"/>
              <a:t>Comprised of various government agencies to look at 4 cornerstone issues:</a:t>
            </a:r>
          </a:p>
          <a:p>
            <a:pPr lvl="1"/>
            <a:r>
              <a:rPr lang="en-US" dirty="0"/>
              <a:t>Safe and Inclusive Research Environments </a:t>
            </a:r>
          </a:p>
          <a:p>
            <a:pPr lvl="1"/>
            <a:r>
              <a:rPr lang="en-US" dirty="0"/>
              <a:t>Rigor and Integrity in Research </a:t>
            </a:r>
          </a:p>
          <a:p>
            <a:pPr lvl="1"/>
            <a:r>
              <a:rPr lang="en-US" dirty="0"/>
              <a:t>Research Security </a:t>
            </a:r>
          </a:p>
          <a:p>
            <a:pPr lvl="1"/>
            <a:r>
              <a:rPr lang="en-US" dirty="0"/>
              <a:t>Reducing Administrative Burdens</a:t>
            </a:r>
          </a:p>
          <a:p>
            <a:r>
              <a:rPr lang="en-US" dirty="0">
                <a:hlinkClick r:id="rId2"/>
              </a:rPr>
              <a:t>July meeting summary</a:t>
            </a:r>
            <a:endParaRPr lang="en-US" dirty="0"/>
          </a:p>
        </p:txBody>
      </p:sp>
      <p:pic>
        <p:nvPicPr>
          <p:cNvPr id="5" name="Picture 4">
            <a:extLst>
              <a:ext uri="{FF2B5EF4-FFF2-40B4-BE49-F238E27FC236}">
                <a16:creationId xmlns:a16="http://schemas.microsoft.com/office/drawing/2014/main" id="{2D4DD113-D910-3946-B137-3E8554BF3DDE}"/>
              </a:ext>
            </a:extLst>
          </p:cNvPr>
          <p:cNvPicPr>
            <a:picLocks noChangeAspect="1"/>
          </p:cNvPicPr>
          <p:nvPr/>
        </p:nvPicPr>
        <p:blipFill>
          <a:blip r:embed="rId3">
            <a:lum bright="70000" contrast="-70000"/>
          </a:blip>
          <a:stretch>
            <a:fillRect/>
          </a:stretch>
        </p:blipFill>
        <p:spPr>
          <a:xfrm>
            <a:off x="7863840" y="2971800"/>
            <a:ext cx="3886200" cy="3886200"/>
          </a:xfrm>
          <a:prstGeom prst="rect">
            <a:avLst/>
          </a:prstGeom>
        </p:spPr>
      </p:pic>
    </p:spTree>
    <p:extLst>
      <p:ext uri="{BB962C8B-B14F-4D97-AF65-F5344CB8AC3E}">
        <p14:creationId xmlns:p14="http://schemas.microsoft.com/office/powerpoint/2010/main" val="883227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3CFE4-63D6-014D-991E-DDEE4D87D64C}"/>
              </a:ext>
            </a:extLst>
          </p:cNvPr>
          <p:cNvSpPr>
            <a:spLocks noGrp="1"/>
          </p:cNvSpPr>
          <p:nvPr>
            <p:ph type="title"/>
          </p:nvPr>
        </p:nvSpPr>
        <p:spPr>
          <a:xfrm>
            <a:off x="677334" y="609600"/>
            <a:ext cx="9365024" cy="1320800"/>
          </a:xfrm>
        </p:spPr>
        <p:txBody>
          <a:bodyPr>
            <a:normAutofit/>
          </a:bodyPr>
          <a:lstStyle/>
          <a:p>
            <a:r>
              <a:rPr lang="en-US" dirty="0">
                <a:solidFill>
                  <a:schemeClr val="tx1"/>
                </a:solidFill>
              </a:rPr>
              <a:t>NIH Data Sharing Plan:  Proposed Changes</a:t>
            </a:r>
          </a:p>
        </p:txBody>
      </p:sp>
      <p:sp>
        <p:nvSpPr>
          <p:cNvPr id="3" name="Content Placeholder 2">
            <a:extLst>
              <a:ext uri="{FF2B5EF4-FFF2-40B4-BE49-F238E27FC236}">
                <a16:creationId xmlns:a16="http://schemas.microsoft.com/office/drawing/2014/main" id="{579AB03A-2B7D-EA48-8741-5E05B6B944B0}"/>
              </a:ext>
            </a:extLst>
          </p:cNvPr>
          <p:cNvSpPr>
            <a:spLocks noGrp="1"/>
          </p:cNvSpPr>
          <p:nvPr>
            <p:ph idx="1"/>
          </p:nvPr>
        </p:nvSpPr>
        <p:spPr>
          <a:xfrm>
            <a:off x="677334" y="1620253"/>
            <a:ext cx="8596668" cy="4421109"/>
          </a:xfrm>
        </p:spPr>
        <p:txBody>
          <a:bodyPr/>
          <a:lstStyle/>
          <a:p>
            <a:r>
              <a:rPr lang="en-US" dirty="0"/>
              <a:t>Draft plan is out and NIH is seeking comments, see:  </a:t>
            </a:r>
            <a:r>
              <a:rPr lang="en-US" dirty="0">
                <a:hlinkClick r:id="rId2"/>
              </a:rPr>
              <a:t>https://grants.nih.gov/grants/guide/notice-files/NOT-OD-19-014.html</a:t>
            </a:r>
            <a:endParaRPr lang="en-US" dirty="0"/>
          </a:p>
          <a:p>
            <a:endParaRPr lang="en-US" dirty="0"/>
          </a:p>
          <a:p>
            <a:r>
              <a:rPr lang="en-US" dirty="0"/>
              <a:t>Please send your comments to:  </a:t>
            </a:r>
            <a:r>
              <a:rPr lang="en-US" dirty="0">
                <a:hlinkClick r:id="rId3"/>
              </a:rPr>
              <a:t>nu-res@northeastern.edu</a:t>
            </a:r>
            <a:r>
              <a:rPr lang="en-US" dirty="0"/>
              <a:t> and your feedback will be incorporated into </a:t>
            </a:r>
            <a:r>
              <a:rPr lang="en-US" dirty="0" err="1"/>
              <a:t>Northeastern’s</a:t>
            </a:r>
            <a:r>
              <a:rPr lang="en-US" dirty="0"/>
              <a:t> response</a:t>
            </a:r>
            <a:br>
              <a:rPr lang="en-US" dirty="0"/>
            </a:br>
            <a:endParaRPr lang="en-US" dirty="0"/>
          </a:p>
          <a:p>
            <a:r>
              <a:rPr lang="en-US" dirty="0"/>
              <a:t>Northeastern will either endorse comments of the Council on Government Relations or provide additional comments</a:t>
            </a:r>
          </a:p>
          <a:p>
            <a:endParaRPr lang="en-US" dirty="0"/>
          </a:p>
        </p:txBody>
      </p:sp>
      <p:pic>
        <p:nvPicPr>
          <p:cNvPr id="5" name="Picture 4">
            <a:extLst>
              <a:ext uri="{FF2B5EF4-FFF2-40B4-BE49-F238E27FC236}">
                <a16:creationId xmlns:a16="http://schemas.microsoft.com/office/drawing/2014/main" id="{EE0E665D-5640-F145-ACF8-D03A420373C8}"/>
              </a:ext>
            </a:extLst>
          </p:cNvPr>
          <p:cNvPicPr>
            <a:picLocks noChangeAspect="1"/>
          </p:cNvPicPr>
          <p:nvPr/>
        </p:nvPicPr>
        <p:blipFill>
          <a:blip r:embed="rId4">
            <a:lum bright="70000" contrast="-70000"/>
          </a:blip>
          <a:stretch>
            <a:fillRect/>
          </a:stretch>
        </p:blipFill>
        <p:spPr>
          <a:xfrm>
            <a:off x="8327858" y="2941053"/>
            <a:ext cx="3429000" cy="3429000"/>
          </a:xfrm>
          <a:prstGeom prst="rect">
            <a:avLst/>
          </a:prstGeom>
        </p:spPr>
      </p:pic>
    </p:spTree>
    <p:extLst>
      <p:ext uri="{BB962C8B-B14F-4D97-AF65-F5344CB8AC3E}">
        <p14:creationId xmlns:p14="http://schemas.microsoft.com/office/powerpoint/2010/main" val="1327094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74BA7-3B08-CB4B-BD8A-95ED32D17FD3}"/>
              </a:ext>
            </a:extLst>
          </p:cNvPr>
          <p:cNvSpPr>
            <a:spLocks noGrp="1"/>
          </p:cNvSpPr>
          <p:nvPr>
            <p:ph type="title"/>
          </p:nvPr>
        </p:nvSpPr>
        <p:spPr/>
        <p:txBody>
          <a:bodyPr>
            <a:normAutofit/>
          </a:bodyPr>
          <a:lstStyle/>
          <a:p>
            <a:r>
              <a:rPr lang="en-US" dirty="0">
                <a:solidFill>
                  <a:schemeClr val="tx1"/>
                </a:solidFill>
              </a:rPr>
              <a:t>Human Subject Research Training</a:t>
            </a:r>
          </a:p>
        </p:txBody>
      </p:sp>
      <p:sp>
        <p:nvSpPr>
          <p:cNvPr id="3" name="Content Placeholder 2">
            <a:extLst>
              <a:ext uri="{FF2B5EF4-FFF2-40B4-BE49-F238E27FC236}">
                <a16:creationId xmlns:a16="http://schemas.microsoft.com/office/drawing/2014/main" id="{D940AB40-8DF7-3043-9AB0-12B5BE9246CE}"/>
              </a:ext>
            </a:extLst>
          </p:cNvPr>
          <p:cNvSpPr>
            <a:spLocks noGrp="1"/>
          </p:cNvSpPr>
          <p:nvPr>
            <p:ph idx="1"/>
          </p:nvPr>
        </p:nvSpPr>
        <p:spPr>
          <a:xfrm>
            <a:off x="1128095" y="2352190"/>
            <a:ext cx="8596668" cy="3880773"/>
          </a:xfrm>
        </p:spPr>
        <p:txBody>
          <a:bodyPr>
            <a:normAutofit/>
          </a:bodyPr>
          <a:lstStyle/>
          <a:p>
            <a:r>
              <a:rPr lang="en-US" dirty="0"/>
              <a:t>Northeastern has moved from the NIH human subjects research training module to the CITI module</a:t>
            </a:r>
          </a:p>
          <a:p>
            <a:r>
              <a:rPr lang="en-US" dirty="0">
                <a:hlinkClick r:id="rId2"/>
              </a:rPr>
              <a:t>https://research.northeastern.edu/hsrp/get-started/training/</a:t>
            </a:r>
            <a:endParaRPr lang="en-US" dirty="0"/>
          </a:p>
          <a:p>
            <a:r>
              <a:rPr lang="en-US" dirty="0"/>
              <a:t>Use of CITI allows us to track and verify completion with less information needed from the individual</a:t>
            </a:r>
          </a:p>
          <a:p>
            <a:r>
              <a:rPr lang="en-US" dirty="0"/>
              <a:t>Additionally, CITI training can be used to meet other required research-related training, (i.e. introductory RCR and required PHS </a:t>
            </a:r>
            <a:r>
              <a:rPr lang="en-US" dirty="0" err="1"/>
              <a:t>fCOI</a:t>
            </a:r>
            <a:r>
              <a:rPr lang="en-US" dirty="0"/>
              <a:t> training)</a:t>
            </a:r>
          </a:p>
          <a:p>
            <a:r>
              <a:rPr lang="en-US" dirty="0"/>
              <a:t>Use of CITI allows individuals to track what trainings they have completed and when, including required refreshers, as required by funding agencies and Northeastern</a:t>
            </a:r>
          </a:p>
        </p:txBody>
      </p:sp>
    </p:spTree>
    <p:extLst>
      <p:ext uri="{BB962C8B-B14F-4D97-AF65-F5344CB8AC3E}">
        <p14:creationId xmlns:p14="http://schemas.microsoft.com/office/powerpoint/2010/main" val="3535950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D80F1-8152-7D49-8FA9-921D4FB625E2}"/>
              </a:ext>
            </a:extLst>
          </p:cNvPr>
          <p:cNvSpPr>
            <a:spLocks noGrp="1"/>
          </p:cNvSpPr>
          <p:nvPr>
            <p:ph type="title"/>
          </p:nvPr>
        </p:nvSpPr>
        <p:spPr/>
        <p:txBody>
          <a:bodyPr>
            <a:normAutofit fontScale="90000"/>
          </a:bodyPr>
          <a:lstStyle/>
          <a:p>
            <a:r>
              <a:rPr lang="en-US" dirty="0">
                <a:solidFill>
                  <a:schemeClr val="tx1"/>
                </a:solidFill>
              </a:rPr>
              <a:t>Human Subject Research:  Common Rule Updates</a:t>
            </a:r>
          </a:p>
        </p:txBody>
      </p:sp>
      <p:sp>
        <p:nvSpPr>
          <p:cNvPr id="3" name="Content Placeholder 2">
            <a:extLst>
              <a:ext uri="{FF2B5EF4-FFF2-40B4-BE49-F238E27FC236}">
                <a16:creationId xmlns:a16="http://schemas.microsoft.com/office/drawing/2014/main" id="{3A0C8C47-7393-7E4A-AC80-190CB78A41AE}"/>
              </a:ext>
            </a:extLst>
          </p:cNvPr>
          <p:cNvSpPr>
            <a:spLocks noGrp="1"/>
          </p:cNvSpPr>
          <p:nvPr>
            <p:ph idx="1"/>
          </p:nvPr>
        </p:nvSpPr>
        <p:spPr>
          <a:xfrm>
            <a:off x="1025064" y="2565226"/>
            <a:ext cx="10089404" cy="4292774"/>
          </a:xfrm>
        </p:spPr>
        <p:txBody>
          <a:bodyPr>
            <a:normAutofit lnSpcReduction="10000"/>
          </a:bodyPr>
          <a:lstStyle/>
          <a:p>
            <a:r>
              <a:rPr lang="en-US" dirty="0"/>
              <a:t>The revised Common Rule overseeing human subject research broadens the type of research that may fall under the Exempt Category of review (</a:t>
            </a:r>
            <a:r>
              <a:rPr lang="en-US" dirty="0">
                <a:hlinkClick r:id="rId2"/>
              </a:rPr>
              <a:t>45 CFR 46.104</a:t>
            </a:r>
            <a:r>
              <a:rPr lang="en-US" dirty="0"/>
              <a:t>) to include self-determined exempt activities.  These may include:</a:t>
            </a:r>
          </a:p>
          <a:p>
            <a:pPr lvl="1"/>
            <a:r>
              <a:rPr lang="en-US" dirty="0"/>
              <a:t>Educational Studies </a:t>
            </a:r>
          </a:p>
          <a:p>
            <a:pPr lvl="1"/>
            <a:r>
              <a:rPr lang="en-US" dirty="0"/>
              <a:t>Surveys, Interviews, Educational Tests &amp; Observation of Public Behavior </a:t>
            </a:r>
          </a:p>
          <a:p>
            <a:pPr lvl="1"/>
            <a:r>
              <a:rPr lang="en-US" dirty="0"/>
              <a:t>Benign Behavioral Interventions </a:t>
            </a:r>
          </a:p>
          <a:p>
            <a:pPr lvl="1"/>
            <a:r>
              <a:rPr lang="en-US" dirty="0"/>
              <a:t>Secondary Research Projects </a:t>
            </a:r>
          </a:p>
          <a:p>
            <a:pPr lvl="1"/>
            <a:r>
              <a:rPr lang="en-US" dirty="0"/>
              <a:t>Federal Demonstration Projects</a:t>
            </a:r>
          </a:p>
          <a:p>
            <a:r>
              <a:rPr lang="en-US" b="1" dirty="0"/>
              <a:t>Reminder: </a:t>
            </a:r>
            <a:r>
              <a:rPr lang="en-US" dirty="0"/>
              <a:t>Northeastern’s Human Subject Research Protection Office must review and concur with the self-determined exempt status </a:t>
            </a:r>
            <a:r>
              <a:rPr lang="en-US" u="sng" dirty="0"/>
              <a:t>prior to beginning the research activity </a:t>
            </a:r>
            <a:r>
              <a:rPr lang="en-US" dirty="0"/>
              <a:t>(including secondary data analysis)</a:t>
            </a:r>
          </a:p>
          <a:p>
            <a:r>
              <a:rPr lang="en-US" dirty="0"/>
              <a:t>For more information see:  </a:t>
            </a:r>
            <a:r>
              <a:rPr lang="en-US" dirty="0">
                <a:hlinkClick r:id="rId3"/>
              </a:rPr>
              <a:t>https://research.northeastern.edu/hsrp/get-started/training/</a:t>
            </a:r>
            <a:r>
              <a:rPr lang="en-US" dirty="0"/>
              <a:t> and </a:t>
            </a:r>
            <a:r>
              <a:rPr lang="en-US" dirty="0">
                <a:hlinkClick r:id="rId4"/>
              </a:rPr>
              <a:t>https://research.northeastern.edu/hsrp/forms/</a:t>
            </a:r>
            <a:endParaRPr lang="en-US" dirty="0"/>
          </a:p>
          <a:p>
            <a:endParaRPr lang="en-US" dirty="0"/>
          </a:p>
          <a:p>
            <a:endParaRPr lang="en-US" dirty="0"/>
          </a:p>
        </p:txBody>
      </p:sp>
    </p:spTree>
    <p:extLst>
      <p:ext uri="{BB962C8B-B14F-4D97-AF65-F5344CB8AC3E}">
        <p14:creationId xmlns:p14="http://schemas.microsoft.com/office/powerpoint/2010/main" val="3505338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128B5-3CD6-EE48-8BC5-7E7420B80237}"/>
              </a:ext>
            </a:extLst>
          </p:cNvPr>
          <p:cNvSpPr>
            <a:spLocks noGrp="1"/>
          </p:cNvSpPr>
          <p:nvPr>
            <p:ph type="title"/>
          </p:nvPr>
        </p:nvSpPr>
        <p:spPr/>
        <p:txBody>
          <a:bodyPr>
            <a:normAutofit/>
          </a:bodyPr>
          <a:lstStyle/>
          <a:p>
            <a:r>
              <a:rPr lang="en-US" dirty="0">
                <a:solidFill>
                  <a:schemeClr val="tx1"/>
                </a:solidFill>
              </a:rPr>
              <a:t>Agenda</a:t>
            </a:r>
          </a:p>
        </p:txBody>
      </p:sp>
      <p:sp>
        <p:nvSpPr>
          <p:cNvPr id="3" name="Content Placeholder 2">
            <a:extLst>
              <a:ext uri="{FF2B5EF4-FFF2-40B4-BE49-F238E27FC236}">
                <a16:creationId xmlns:a16="http://schemas.microsoft.com/office/drawing/2014/main" id="{E12298A8-E0DF-E84D-BF13-035730C885FF}"/>
              </a:ext>
            </a:extLst>
          </p:cNvPr>
          <p:cNvSpPr>
            <a:spLocks noGrp="1"/>
          </p:cNvSpPr>
          <p:nvPr>
            <p:ph idx="1"/>
          </p:nvPr>
        </p:nvSpPr>
        <p:spPr>
          <a:xfrm>
            <a:off x="638698" y="2363903"/>
            <a:ext cx="8596668" cy="4099386"/>
          </a:xfrm>
        </p:spPr>
        <p:txBody>
          <a:bodyPr>
            <a:normAutofit fontScale="92500" lnSpcReduction="20000"/>
          </a:bodyPr>
          <a:lstStyle/>
          <a:p>
            <a:pPr marL="0" indent="0">
              <a:buNone/>
            </a:pPr>
            <a:r>
              <a:rPr lang="en-US" dirty="0"/>
              <a:t>Context</a:t>
            </a:r>
          </a:p>
          <a:p>
            <a:pPr marL="0" indent="0">
              <a:buNone/>
            </a:pPr>
            <a:r>
              <a:rPr lang="en-US" dirty="0"/>
              <a:t>Updates:</a:t>
            </a:r>
          </a:p>
          <a:p>
            <a:pPr>
              <a:buFont typeface="Wingdings" panose="05000000000000000000" pitchFamily="2" charset="2"/>
              <a:buChar char="Ø"/>
            </a:pPr>
            <a:r>
              <a:rPr lang="en-US" dirty="0"/>
              <a:t>International Collaborations &amp; Engagement (aka Foreign Influence/Interference)</a:t>
            </a:r>
          </a:p>
          <a:p>
            <a:pPr lvl="1">
              <a:buFont typeface="Wingdings" panose="05000000000000000000" pitchFamily="2" charset="2"/>
              <a:buChar char="Ø"/>
            </a:pPr>
            <a:r>
              <a:rPr lang="en-US" dirty="0"/>
              <a:t>Current and Pending Support (NSF); Other Research Support Reports (NIH)</a:t>
            </a:r>
          </a:p>
          <a:p>
            <a:pPr lvl="1">
              <a:buFont typeface="Wingdings" panose="05000000000000000000" pitchFamily="2" charset="2"/>
              <a:buChar char="Ø"/>
            </a:pPr>
            <a:r>
              <a:rPr lang="en-US" dirty="0"/>
              <a:t>Conflicts of interest and Commitment</a:t>
            </a:r>
          </a:p>
          <a:p>
            <a:pPr lvl="1">
              <a:buFont typeface="Wingdings" panose="05000000000000000000" pitchFamily="2" charset="2"/>
              <a:buChar char="Ø"/>
            </a:pPr>
            <a:r>
              <a:rPr lang="en-US" dirty="0"/>
              <a:t>J-CORE</a:t>
            </a:r>
          </a:p>
          <a:p>
            <a:pPr>
              <a:buFont typeface="Wingdings" panose="05000000000000000000" pitchFamily="2" charset="2"/>
              <a:buChar char="Ø"/>
            </a:pPr>
            <a:r>
              <a:rPr lang="en-US" dirty="0"/>
              <a:t>NIH Draft Data Sharing Plan Changes</a:t>
            </a:r>
          </a:p>
          <a:p>
            <a:pPr>
              <a:buFont typeface="Wingdings" panose="05000000000000000000" pitchFamily="2" charset="2"/>
              <a:buChar char="Ø"/>
            </a:pPr>
            <a:r>
              <a:rPr lang="en-US" dirty="0"/>
              <a:t>Human Subject Research</a:t>
            </a:r>
          </a:p>
          <a:p>
            <a:pPr lvl="1">
              <a:buFont typeface="Wingdings" panose="05000000000000000000" pitchFamily="2" charset="2"/>
              <a:buChar char="Ø"/>
            </a:pPr>
            <a:r>
              <a:rPr lang="en-US" dirty="0"/>
              <a:t>Common Rule Update:  Self-Determined Exempt Studies</a:t>
            </a:r>
          </a:p>
          <a:p>
            <a:pPr lvl="1">
              <a:buFont typeface="Wingdings" panose="05000000000000000000" pitchFamily="2" charset="2"/>
              <a:buChar char="Ø"/>
            </a:pPr>
            <a:r>
              <a:rPr lang="en-US" dirty="0"/>
              <a:t>Human Subject Research Training</a:t>
            </a:r>
          </a:p>
          <a:p>
            <a:pPr lvl="1">
              <a:buFont typeface="Wingdings" panose="05000000000000000000" pitchFamily="2" charset="2"/>
              <a:buChar char="Ø"/>
            </a:pPr>
            <a:r>
              <a:rPr lang="en-US" dirty="0"/>
              <a:t>Human Fetal Tissue (HFT) Policy</a:t>
            </a:r>
          </a:p>
          <a:p>
            <a:pPr>
              <a:buFont typeface="Wingdings" panose="05000000000000000000" pitchFamily="2" charset="2"/>
              <a:buChar char="Ø"/>
            </a:pPr>
            <a:r>
              <a:rPr lang="en-US" dirty="0"/>
              <a:t>Animal Use and Care – Proposed Rule to Reduce Administrative Burdens </a:t>
            </a:r>
          </a:p>
          <a:p>
            <a:endParaRPr lang="en-US" dirty="0"/>
          </a:p>
          <a:p>
            <a:endParaRPr lang="en-US" dirty="0"/>
          </a:p>
        </p:txBody>
      </p:sp>
    </p:spTree>
    <p:extLst>
      <p:ext uri="{BB962C8B-B14F-4D97-AF65-F5344CB8AC3E}">
        <p14:creationId xmlns:p14="http://schemas.microsoft.com/office/powerpoint/2010/main" val="2909627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D80F1-8152-7D49-8FA9-921D4FB625E2}"/>
              </a:ext>
            </a:extLst>
          </p:cNvPr>
          <p:cNvSpPr>
            <a:spLocks noGrp="1"/>
          </p:cNvSpPr>
          <p:nvPr>
            <p:ph type="title"/>
          </p:nvPr>
        </p:nvSpPr>
        <p:spPr/>
        <p:txBody>
          <a:bodyPr>
            <a:normAutofit fontScale="90000"/>
          </a:bodyPr>
          <a:lstStyle/>
          <a:p>
            <a:r>
              <a:rPr lang="en-US" dirty="0">
                <a:solidFill>
                  <a:schemeClr val="tx1"/>
                </a:solidFill>
              </a:rPr>
              <a:t>Human Subjects Research:  Common Rule Updates &amp; Resources</a:t>
            </a:r>
          </a:p>
        </p:txBody>
      </p:sp>
      <p:sp>
        <p:nvSpPr>
          <p:cNvPr id="3" name="Content Placeholder 2">
            <a:extLst>
              <a:ext uri="{FF2B5EF4-FFF2-40B4-BE49-F238E27FC236}">
                <a16:creationId xmlns:a16="http://schemas.microsoft.com/office/drawing/2014/main" id="{3A0C8C47-7393-7E4A-AC80-190CB78A41AE}"/>
              </a:ext>
            </a:extLst>
          </p:cNvPr>
          <p:cNvSpPr>
            <a:spLocks noGrp="1"/>
          </p:cNvSpPr>
          <p:nvPr>
            <p:ph idx="1"/>
          </p:nvPr>
        </p:nvSpPr>
        <p:spPr/>
        <p:txBody>
          <a:bodyPr/>
          <a:lstStyle/>
          <a:p>
            <a:r>
              <a:rPr lang="en-US" dirty="0"/>
              <a:t>NIH has webpage dedicated to the updates: </a:t>
            </a:r>
            <a:r>
              <a:rPr lang="en-US" dirty="0">
                <a:hlinkClick r:id="rId2"/>
              </a:rPr>
              <a:t>https://www.hhs.gov/ohrp/regulations-and-policy/regulations/finalized-revisions-common-rule/index.html</a:t>
            </a:r>
            <a:endParaRPr lang="en-US" dirty="0"/>
          </a:p>
          <a:p>
            <a:r>
              <a:rPr lang="en-US" dirty="0"/>
              <a:t>NU-RES learn more presentation: </a:t>
            </a:r>
            <a:r>
              <a:rPr lang="en-US" dirty="0">
                <a:hlinkClick r:id="rId3"/>
              </a:rPr>
              <a:t>https://research.northeastern.edu/app/uploads/sites/2/2019/03/Learn-More-IRB-Updates-Dec-2018.pdf</a:t>
            </a:r>
            <a:r>
              <a:rPr lang="en-US" dirty="0"/>
              <a:t> </a:t>
            </a:r>
          </a:p>
          <a:p>
            <a:r>
              <a:rPr lang="en-US" dirty="0"/>
              <a:t>NU-RES HSRP Office (IRB): </a:t>
            </a:r>
            <a:r>
              <a:rPr lang="en-US" dirty="0">
                <a:hlinkClick r:id="rId4"/>
              </a:rPr>
              <a:t>https://research.northeastern.edu/hsrp/</a:t>
            </a:r>
            <a:endParaRPr lang="en-US" dirty="0"/>
          </a:p>
          <a:p>
            <a:r>
              <a:rPr lang="en-US" dirty="0"/>
              <a:t>When in doubt, please ask!</a:t>
            </a:r>
          </a:p>
        </p:txBody>
      </p:sp>
    </p:spTree>
    <p:extLst>
      <p:ext uri="{BB962C8B-B14F-4D97-AF65-F5344CB8AC3E}">
        <p14:creationId xmlns:p14="http://schemas.microsoft.com/office/powerpoint/2010/main" val="3498335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33655-D935-804E-BB70-14CD9AE207FD}"/>
              </a:ext>
            </a:extLst>
          </p:cNvPr>
          <p:cNvSpPr>
            <a:spLocks noGrp="1"/>
          </p:cNvSpPr>
          <p:nvPr>
            <p:ph type="title"/>
          </p:nvPr>
        </p:nvSpPr>
        <p:spPr/>
        <p:txBody>
          <a:bodyPr>
            <a:normAutofit/>
          </a:bodyPr>
          <a:lstStyle/>
          <a:p>
            <a:r>
              <a:rPr lang="en-US" dirty="0">
                <a:solidFill>
                  <a:schemeClr val="tx1"/>
                </a:solidFill>
              </a:rPr>
              <a:t>NIH Changes: Human Fetal Tissue (HFT)</a:t>
            </a:r>
          </a:p>
        </p:txBody>
      </p:sp>
      <p:sp>
        <p:nvSpPr>
          <p:cNvPr id="3" name="Content Placeholder 2">
            <a:extLst>
              <a:ext uri="{FF2B5EF4-FFF2-40B4-BE49-F238E27FC236}">
                <a16:creationId xmlns:a16="http://schemas.microsoft.com/office/drawing/2014/main" id="{A0B96A22-023F-D441-8C3E-95114583DF8A}"/>
              </a:ext>
            </a:extLst>
          </p:cNvPr>
          <p:cNvSpPr>
            <a:spLocks noGrp="1"/>
          </p:cNvSpPr>
          <p:nvPr>
            <p:ph idx="1"/>
          </p:nvPr>
        </p:nvSpPr>
        <p:spPr>
          <a:xfrm>
            <a:off x="677333" y="2160589"/>
            <a:ext cx="10334103" cy="4394757"/>
          </a:xfrm>
        </p:spPr>
        <p:txBody>
          <a:bodyPr>
            <a:normAutofit/>
          </a:bodyPr>
          <a:lstStyle/>
          <a:p>
            <a:r>
              <a:rPr lang="en-US" dirty="0"/>
              <a:t>HFT is defined as research involving the study, analysis, or use of primary HFT, cells, and derivatives, and human fetal primary cell cultures obtained from elective abortions and includes the following: </a:t>
            </a:r>
          </a:p>
          <a:p>
            <a:pPr lvl="1"/>
            <a:r>
              <a:rPr lang="en-US" dirty="0"/>
              <a:t>human fetal primary or secondary cell cultures, whether derived by the investigator or obtained from a vendor</a:t>
            </a:r>
          </a:p>
          <a:p>
            <a:pPr lvl="1"/>
            <a:r>
              <a:rPr lang="en-US" dirty="0"/>
              <a:t>animal models incorporating HFT from elective abortions, including obtaining such models from a vendor</a:t>
            </a:r>
          </a:p>
          <a:p>
            <a:pPr lvl="1"/>
            <a:r>
              <a:rPr lang="en-US" dirty="0"/>
              <a:t>derivative products from elective abortion tissues or cells such as protein or nucleic acid extracts</a:t>
            </a:r>
          </a:p>
          <a:p>
            <a:pPr lvl="1"/>
            <a:r>
              <a:rPr lang="en-US" dirty="0"/>
              <a:t>any human extra-embryonic cells and tissue, such as umbilical cord tissue, cord blood, placenta, amniotic fluid, and chorionic villi, if obtained from the process of elective abortion</a:t>
            </a:r>
          </a:p>
        </p:txBody>
      </p:sp>
    </p:spTree>
    <p:extLst>
      <p:ext uri="{BB962C8B-B14F-4D97-AF65-F5344CB8AC3E}">
        <p14:creationId xmlns:p14="http://schemas.microsoft.com/office/powerpoint/2010/main" val="3059206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33655-D935-804E-BB70-14CD9AE207FD}"/>
              </a:ext>
            </a:extLst>
          </p:cNvPr>
          <p:cNvSpPr>
            <a:spLocks noGrp="1"/>
          </p:cNvSpPr>
          <p:nvPr>
            <p:ph type="title"/>
          </p:nvPr>
        </p:nvSpPr>
        <p:spPr/>
        <p:txBody>
          <a:bodyPr>
            <a:normAutofit/>
          </a:bodyPr>
          <a:lstStyle/>
          <a:p>
            <a:r>
              <a:rPr lang="en-US" dirty="0">
                <a:solidFill>
                  <a:schemeClr val="tx1"/>
                </a:solidFill>
              </a:rPr>
              <a:t>NIH Changes: Human Fetal Tissue (HFT)</a:t>
            </a:r>
          </a:p>
        </p:txBody>
      </p:sp>
      <p:sp>
        <p:nvSpPr>
          <p:cNvPr id="3" name="Content Placeholder 2">
            <a:extLst>
              <a:ext uri="{FF2B5EF4-FFF2-40B4-BE49-F238E27FC236}">
                <a16:creationId xmlns:a16="http://schemas.microsoft.com/office/drawing/2014/main" id="{A0B96A22-023F-D441-8C3E-95114583DF8A}"/>
              </a:ext>
            </a:extLst>
          </p:cNvPr>
          <p:cNvSpPr>
            <a:spLocks noGrp="1"/>
          </p:cNvSpPr>
          <p:nvPr>
            <p:ph idx="1"/>
          </p:nvPr>
        </p:nvSpPr>
        <p:spPr>
          <a:xfrm>
            <a:off x="677333" y="2160589"/>
            <a:ext cx="10334103" cy="4394757"/>
          </a:xfrm>
        </p:spPr>
        <p:txBody>
          <a:bodyPr>
            <a:normAutofit/>
          </a:bodyPr>
          <a:lstStyle/>
          <a:p>
            <a:r>
              <a:rPr lang="en-US" dirty="0"/>
              <a:t>See </a:t>
            </a:r>
            <a:r>
              <a:rPr lang="en-US" dirty="0">
                <a:hlinkClick r:id="rId2"/>
              </a:rPr>
              <a:t>NOT-OD-19-128</a:t>
            </a:r>
            <a:r>
              <a:rPr lang="en-US" dirty="0"/>
              <a:t> and </a:t>
            </a:r>
            <a:r>
              <a:rPr lang="en-US" dirty="0">
                <a:hlinkClick r:id="rId3"/>
              </a:rPr>
              <a:t>NOT-OD-19-137</a:t>
            </a:r>
            <a:r>
              <a:rPr lang="en-US" dirty="0"/>
              <a:t> and this </a:t>
            </a:r>
            <a:r>
              <a:rPr lang="en-US" dirty="0">
                <a:hlinkClick r:id="rId4"/>
              </a:rPr>
              <a:t>NIH Update from FDP September 2019</a:t>
            </a:r>
            <a:endParaRPr lang="en-US" dirty="0"/>
          </a:p>
          <a:p>
            <a:r>
              <a:rPr lang="en-US" dirty="0"/>
              <a:t>Effective Sept. 25, 2019, NIH requires applicants to provide a justification of the use of HFT, procurement and cost information, and details regarding the use of HFT</a:t>
            </a:r>
          </a:p>
        </p:txBody>
      </p:sp>
    </p:spTree>
    <p:extLst>
      <p:ext uri="{BB962C8B-B14F-4D97-AF65-F5344CB8AC3E}">
        <p14:creationId xmlns:p14="http://schemas.microsoft.com/office/powerpoint/2010/main" val="2662094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B700A-2F6C-8446-B402-94F57D6F4CD3}"/>
              </a:ext>
            </a:extLst>
          </p:cNvPr>
          <p:cNvSpPr>
            <a:spLocks noGrp="1"/>
          </p:cNvSpPr>
          <p:nvPr>
            <p:ph type="title"/>
          </p:nvPr>
        </p:nvSpPr>
        <p:spPr>
          <a:xfrm>
            <a:off x="206062" y="447188"/>
            <a:ext cx="11616744" cy="970450"/>
          </a:xfrm>
        </p:spPr>
        <p:txBody>
          <a:bodyPr/>
          <a:lstStyle/>
          <a:p>
            <a:r>
              <a:rPr lang="en-US" dirty="0">
                <a:solidFill>
                  <a:schemeClr val="tx1"/>
                </a:solidFill>
              </a:rPr>
              <a:t>Animal Use &amp; Care:  Proposed Rule Changes</a:t>
            </a:r>
          </a:p>
        </p:txBody>
      </p:sp>
      <p:sp>
        <p:nvSpPr>
          <p:cNvPr id="3" name="Content Placeholder 2">
            <a:extLst>
              <a:ext uri="{FF2B5EF4-FFF2-40B4-BE49-F238E27FC236}">
                <a16:creationId xmlns:a16="http://schemas.microsoft.com/office/drawing/2014/main" id="{4ED61AA4-CA5C-E34D-A99F-DCB646EFE390}"/>
              </a:ext>
            </a:extLst>
          </p:cNvPr>
          <p:cNvSpPr>
            <a:spLocks noGrp="1"/>
          </p:cNvSpPr>
          <p:nvPr>
            <p:ph idx="1"/>
          </p:nvPr>
        </p:nvSpPr>
        <p:spPr/>
        <p:txBody>
          <a:bodyPr>
            <a:normAutofit/>
          </a:bodyPr>
          <a:lstStyle/>
          <a:p>
            <a:r>
              <a:rPr lang="en-US" dirty="0"/>
              <a:t>21</a:t>
            </a:r>
            <a:r>
              <a:rPr lang="en-US" baseline="30000" dirty="0"/>
              <a:t>st</a:t>
            </a:r>
            <a:r>
              <a:rPr lang="en-US" dirty="0"/>
              <a:t> Century Cures Act required OLAW and USDA to look for ways to reduce burden in the area of animal care and use, while maintaining standards of care</a:t>
            </a:r>
          </a:p>
          <a:p>
            <a:r>
              <a:rPr lang="en-US" dirty="0"/>
              <a:t>In 2018, OLAW published </a:t>
            </a:r>
            <a:r>
              <a:rPr lang="en-US" dirty="0">
                <a:hlinkClick r:id="rId2"/>
              </a:rPr>
              <a:t>this notice </a:t>
            </a:r>
            <a:r>
              <a:rPr lang="en-US" dirty="0"/>
              <a:t>on the Federal Register asking for comments on how to reduce the administrative burden in this area.  The comment period closed in February 2019 and comments are under review by OLAW and USDA</a:t>
            </a:r>
          </a:p>
          <a:p>
            <a:r>
              <a:rPr lang="en-US" dirty="0">
                <a:hlinkClick r:id="rId3"/>
              </a:rPr>
              <a:t>COGR</a:t>
            </a:r>
            <a:r>
              <a:rPr lang="en-US" dirty="0"/>
              <a:t> and many institutions commented, including suggestion to harmonize federal requirements across funding agencies. Reliance on third party’s guidelines, such as AAALAC; definitions for low-risk, minimally invasive activities</a:t>
            </a:r>
          </a:p>
          <a:p>
            <a:r>
              <a:rPr lang="en-US" dirty="0"/>
              <a:t>More things suggested, but </a:t>
            </a:r>
            <a:r>
              <a:rPr lang="en-US" u="sng" dirty="0"/>
              <a:t>no changes yet</a:t>
            </a:r>
            <a:r>
              <a:rPr lang="en-US" dirty="0"/>
              <a:t>!</a:t>
            </a:r>
          </a:p>
        </p:txBody>
      </p:sp>
    </p:spTree>
    <p:extLst>
      <p:ext uri="{BB962C8B-B14F-4D97-AF65-F5344CB8AC3E}">
        <p14:creationId xmlns:p14="http://schemas.microsoft.com/office/powerpoint/2010/main" val="7977699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2CFD7-82EA-5B4F-B7E2-B833E8C97DD8}"/>
              </a:ext>
            </a:extLst>
          </p:cNvPr>
          <p:cNvSpPr>
            <a:spLocks noGrp="1"/>
          </p:cNvSpPr>
          <p:nvPr>
            <p:ph type="title"/>
          </p:nvPr>
        </p:nvSpPr>
        <p:spPr/>
        <p:txBody>
          <a:bodyPr/>
          <a:lstStyle/>
          <a:p>
            <a:r>
              <a:rPr lang="en-US" dirty="0">
                <a:solidFill>
                  <a:schemeClr val="tx1"/>
                </a:solidFill>
              </a:rPr>
              <a:t>Thank you!</a:t>
            </a:r>
          </a:p>
        </p:txBody>
      </p:sp>
      <p:sp>
        <p:nvSpPr>
          <p:cNvPr id="3" name="Content Placeholder 2">
            <a:extLst>
              <a:ext uri="{FF2B5EF4-FFF2-40B4-BE49-F238E27FC236}">
                <a16:creationId xmlns:a16="http://schemas.microsoft.com/office/drawing/2014/main" id="{CCDB455D-A09C-2B44-858E-18CF65807CD3}"/>
              </a:ext>
            </a:extLst>
          </p:cNvPr>
          <p:cNvSpPr>
            <a:spLocks noGrp="1"/>
          </p:cNvSpPr>
          <p:nvPr>
            <p:ph idx="1"/>
          </p:nvPr>
        </p:nvSpPr>
        <p:spPr/>
        <p:txBody>
          <a:bodyPr>
            <a:normAutofit/>
          </a:bodyPr>
          <a:lstStyle/>
          <a:p>
            <a:pPr marL="0" indent="0">
              <a:buNone/>
            </a:pPr>
            <a:endParaRPr lang="en-US" dirty="0"/>
          </a:p>
          <a:p>
            <a:endParaRPr lang="en-US" dirty="0"/>
          </a:p>
        </p:txBody>
      </p:sp>
      <p:graphicFrame>
        <p:nvGraphicFramePr>
          <p:cNvPr id="4" name="Table 3">
            <a:extLst>
              <a:ext uri="{FF2B5EF4-FFF2-40B4-BE49-F238E27FC236}">
                <a16:creationId xmlns:a16="http://schemas.microsoft.com/office/drawing/2014/main" id="{DF9E4B8E-AF2C-CE41-9BF4-61DEF5767BCA}"/>
              </a:ext>
            </a:extLst>
          </p:cNvPr>
          <p:cNvGraphicFramePr>
            <a:graphicFrameLocks noGrp="1"/>
          </p:cNvGraphicFramePr>
          <p:nvPr>
            <p:extLst>
              <p:ext uri="{D42A27DB-BD31-4B8C-83A1-F6EECF244321}">
                <p14:modId xmlns:p14="http://schemas.microsoft.com/office/powerpoint/2010/main" val="4107507322"/>
              </p:ext>
            </p:extLst>
          </p:nvPr>
        </p:nvGraphicFramePr>
        <p:xfrm>
          <a:off x="334851" y="2587102"/>
          <a:ext cx="11397800" cy="3738495"/>
        </p:xfrm>
        <a:graphic>
          <a:graphicData uri="http://schemas.openxmlformats.org/drawingml/2006/table">
            <a:tbl>
              <a:tblPr firstRow="1" bandRow="1">
                <a:tableStyleId>{5C22544A-7EE6-4342-B048-85BDC9FD1C3A}</a:tableStyleId>
              </a:tblPr>
              <a:tblGrid>
                <a:gridCol w="2849450">
                  <a:extLst>
                    <a:ext uri="{9D8B030D-6E8A-4147-A177-3AD203B41FA5}">
                      <a16:colId xmlns:a16="http://schemas.microsoft.com/office/drawing/2014/main" val="2794485494"/>
                    </a:ext>
                  </a:extLst>
                </a:gridCol>
                <a:gridCol w="2849450">
                  <a:extLst>
                    <a:ext uri="{9D8B030D-6E8A-4147-A177-3AD203B41FA5}">
                      <a16:colId xmlns:a16="http://schemas.microsoft.com/office/drawing/2014/main" val="926827020"/>
                    </a:ext>
                  </a:extLst>
                </a:gridCol>
                <a:gridCol w="2849450">
                  <a:extLst>
                    <a:ext uri="{9D8B030D-6E8A-4147-A177-3AD203B41FA5}">
                      <a16:colId xmlns:a16="http://schemas.microsoft.com/office/drawing/2014/main" val="742648676"/>
                    </a:ext>
                  </a:extLst>
                </a:gridCol>
                <a:gridCol w="2849450">
                  <a:extLst>
                    <a:ext uri="{9D8B030D-6E8A-4147-A177-3AD203B41FA5}">
                      <a16:colId xmlns:a16="http://schemas.microsoft.com/office/drawing/2014/main" val="3188576129"/>
                    </a:ext>
                  </a:extLst>
                </a:gridCol>
              </a:tblGrid>
              <a:tr h="606085">
                <a:tc>
                  <a:txBody>
                    <a:bodyPr/>
                    <a:lstStyle/>
                    <a:p>
                      <a:pPr algn="ctr"/>
                      <a:r>
                        <a:rPr lang="en-US" dirty="0"/>
                        <a:t>Area</a:t>
                      </a:r>
                    </a:p>
                  </a:txBody>
                  <a:tcPr anchor="ctr"/>
                </a:tc>
                <a:tc>
                  <a:txBody>
                    <a:bodyPr/>
                    <a:lstStyle/>
                    <a:p>
                      <a:pPr algn="ctr"/>
                      <a:r>
                        <a:rPr lang="en-US" dirty="0"/>
                        <a:t>Contact Person</a:t>
                      </a:r>
                    </a:p>
                  </a:txBody>
                  <a:tcPr anchor="ctr"/>
                </a:tc>
                <a:tc>
                  <a:txBody>
                    <a:bodyPr/>
                    <a:lstStyle/>
                    <a:p>
                      <a:pPr algn="ctr"/>
                      <a:r>
                        <a:rPr lang="en-US" dirty="0"/>
                        <a:t>Title</a:t>
                      </a:r>
                    </a:p>
                  </a:txBody>
                  <a:tcPr anchor="ctr"/>
                </a:tc>
                <a:tc>
                  <a:txBody>
                    <a:bodyPr/>
                    <a:lstStyle/>
                    <a:p>
                      <a:pPr algn="ctr"/>
                      <a:r>
                        <a:rPr lang="en-US" dirty="0"/>
                        <a:t>Email</a:t>
                      </a:r>
                    </a:p>
                  </a:txBody>
                  <a:tcPr anchor="ctr"/>
                </a:tc>
                <a:extLst>
                  <a:ext uri="{0D108BD9-81ED-4DB2-BD59-A6C34878D82A}">
                    <a16:rowId xmlns:a16="http://schemas.microsoft.com/office/drawing/2014/main" val="741494793"/>
                  </a:ext>
                </a:extLst>
              </a:tr>
              <a:tr h="606085">
                <a:tc>
                  <a:txBody>
                    <a:bodyPr/>
                    <a:lstStyle/>
                    <a:p>
                      <a:pPr algn="ctr"/>
                      <a:r>
                        <a:rPr lang="en-US" dirty="0"/>
                        <a:t>Research Compliance</a:t>
                      </a:r>
                    </a:p>
                  </a:txBody>
                  <a:tcPr anchor="ctr"/>
                </a:tc>
                <a:tc>
                  <a:txBody>
                    <a:bodyPr/>
                    <a:lstStyle/>
                    <a:p>
                      <a:pPr algn="ctr"/>
                      <a:r>
                        <a:rPr lang="en-US" dirty="0"/>
                        <a:t>Jeff </a:t>
                      </a:r>
                      <a:r>
                        <a:rPr lang="en-US" dirty="0" err="1"/>
                        <a:t>Seo</a:t>
                      </a:r>
                      <a:endParaRPr lang="en-US" dirty="0"/>
                    </a:p>
                  </a:txBody>
                  <a:tcPr anchor="ctr"/>
                </a:tc>
                <a:tc>
                  <a:txBody>
                    <a:bodyPr/>
                    <a:lstStyle/>
                    <a:p>
                      <a:pPr algn="ctr"/>
                      <a:r>
                        <a:rPr lang="en-US" dirty="0"/>
                        <a:t>AVP, Research Compliance</a:t>
                      </a:r>
                    </a:p>
                  </a:txBody>
                  <a:tcPr anchor="ctr"/>
                </a:tc>
                <a:tc>
                  <a:txBody>
                    <a:bodyPr/>
                    <a:lstStyle/>
                    <a:p>
                      <a:pPr algn="ctr"/>
                      <a:r>
                        <a:rPr lang="en-US" sz="1500" dirty="0">
                          <a:hlinkClick r:id="rId2"/>
                        </a:rPr>
                        <a:t>j.seo@northeastern.edu</a:t>
                      </a:r>
                      <a:r>
                        <a:rPr lang="en-US" sz="1500" dirty="0"/>
                        <a:t>  </a:t>
                      </a:r>
                    </a:p>
                  </a:txBody>
                  <a:tcPr anchor="ctr"/>
                </a:tc>
                <a:extLst>
                  <a:ext uri="{0D108BD9-81ED-4DB2-BD59-A6C34878D82A}">
                    <a16:rowId xmlns:a16="http://schemas.microsoft.com/office/drawing/2014/main" val="175443149"/>
                  </a:ext>
                </a:extLst>
              </a:tr>
              <a:tr h="606085">
                <a:tc>
                  <a:txBody>
                    <a:bodyPr/>
                    <a:lstStyle/>
                    <a:p>
                      <a:pPr algn="ctr"/>
                      <a:r>
                        <a:rPr lang="en-US" dirty="0"/>
                        <a:t>University Compliance Office</a:t>
                      </a:r>
                    </a:p>
                  </a:txBody>
                  <a:tcPr anchor="ctr"/>
                </a:tc>
                <a:tc>
                  <a:txBody>
                    <a:bodyPr/>
                    <a:lstStyle/>
                    <a:p>
                      <a:pPr algn="ctr"/>
                      <a:r>
                        <a:rPr lang="en-US" dirty="0"/>
                        <a:t>John McNally</a:t>
                      </a:r>
                    </a:p>
                  </a:txBody>
                  <a:tcPr anchor="ctr"/>
                </a:tc>
                <a:tc>
                  <a:txBody>
                    <a:bodyPr/>
                    <a:lstStyle/>
                    <a:p>
                      <a:pPr algn="ctr"/>
                      <a:r>
                        <a:rPr lang="en-US" dirty="0"/>
                        <a:t>AVP, Compliance</a:t>
                      </a:r>
                    </a:p>
                  </a:txBody>
                  <a:tcPr anchor="ctr"/>
                </a:tc>
                <a:tc>
                  <a:txBody>
                    <a:bodyPr/>
                    <a:lstStyle/>
                    <a:p>
                      <a:pPr algn="ctr"/>
                      <a:r>
                        <a:rPr lang="en-US" sz="1500" dirty="0">
                          <a:hlinkClick r:id="rId3"/>
                        </a:rPr>
                        <a:t>j.mcnally@northeastern.edu</a:t>
                      </a:r>
                      <a:r>
                        <a:rPr lang="en-US" sz="1500" dirty="0"/>
                        <a:t> </a:t>
                      </a:r>
                    </a:p>
                  </a:txBody>
                  <a:tcPr anchor="ctr"/>
                </a:tc>
                <a:extLst>
                  <a:ext uri="{0D108BD9-81ED-4DB2-BD59-A6C34878D82A}">
                    <a16:rowId xmlns:a16="http://schemas.microsoft.com/office/drawing/2014/main" val="3422448474"/>
                  </a:ext>
                </a:extLst>
              </a:tr>
              <a:tr h="606085">
                <a:tc>
                  <a:txBody>
                    <a:bodyPr/>
                    <a:lstStyle/>
                    <a:p>
                      <a:pPr algn="ctr"/>
                      <a:r>
                        <a:rPr lang="en-US" dirty="0"/>
                        <a:t>Human Subjects Research </a:t>
                      </a:r>
                    </a:p>
                  </a:txBody>
                  <a:tcPr anchor="ctr"/>
                </a:tc>
                <a:tc>
                  <a:txBody>
                    <a:bodyPr/>
                    <a:lstStyle/>
                    <a:p>
                      <a:pPr algn="ctr"/>
                      <a:r>
                        <a:rPr lang="en-US" dirty="0"/>
                        <a:t>Nan Regina</a:t>
                      </a:r>
                    </a:p>
                  </a:txBody>
                  <a:tcPr anchor="ctr"/>
                </a:tc>
                <a:tc>
                  <a:txBody>
                    <a:bodyPr/>
                    <a:lstStyle/>
                    <a:p>
                      <a:pPr algn="ctr"/>
                      <a:r>
                        <a:rPr lang="en-US" dirty="0"/>
                        <a:t>Director</a:t>
                      </a:r>
                    </a:p>
                  </a:txBody>
                  <a:tcPr anchor="ctr"/>
                </a:tc>
                <a:tc>
                  <a:txBody>
                    <a:bodyPr/>
                    <a:lstStyle/>
                    <a:p>
                      <a:pPr algn="ctr"/>
                      <a:r>
                        <a:rPr lang="en-US" sz="1500" dirty="0">
                          <a:hlinkClick r:id="rId4"/>
                        </a:rPr>
                        <a:t>n.regina@northeastern.edu</a:t>
                      </a:r>
                      <a:r>
                        <a:rPr lang="en-US" sz="1500" dirty="0"/>
                        <a:t> </a:t>
                      </a:r>
                    </a:p>
                  </a:txBody>
                  <a:tcPr anchor="ctr"/>
                </a:tc>
                <a:extLst>
                  <a:ext uri="{0D108BD9-81ED-4DB2-BD59-A6C34878D82A}">
                    <a16:rowId xmlns:a16="http://schemas.microsoft.com/office/drawing/2014/main" val="3540013232"/>
                  </a:ext>
                </a:extLst>
              </a:tr>
              <a:tr h="606085">
                <a:tc>
                  <a:txBody>
                    <a:bodyPr/>
                    <a:lstStyle/>
                    <a:p>
                      <a:pPr algn="ctr"/>
                      <a:r>
                        <a:rPr lang="en-US" dirty="0"/>
                        <a:t>DLAM</a:t>
                      </a:r>
                    </a:p>
                  </a:txBody>
                  <a:tcPr anchor="ctr"/>
                </a:tc>
                <a:tc>
                  <a:txBody>
                    <a:bodyPr/>
                    <a:lstStyle/>
                    <a:p>
                      <a:pPr algn="ctr"/>
                      <a:r>
                        <a:rPr lang="en-US" dirty="0"/>
                        <a:t>Sean Sullivan</a:t>
                      </a:r>
                    </a:p>
                  </a:txBody>
                  <a:tcPr anchor="ctr"/>
                </a:tc>
                <a:tc>
                  <a:txBody>
                    <a:bodyPr/>
                    <a:lstStyle/>
                    <a:p>
                      <a:pPr algn="ctr"/>
                      <a:r>
                        <a:rPr lang="en-US" dirty="0"/>
                        <a:t>Director</a:t>
                      </a:r>
                    </a:p>
                  </a:txBody>
                  <a:tcPr anchor="ctr"/>
                </a:tc>
                <a:tc>
                  <a:txBody>
                    <a:bodyPr/>
                    <a:lstStyle/>
                    <a:p>
                      <a:pPr algn="ctr"/>
                      <a:r>
                        <a:rPr lang="en-US" sz="1500" dirty="0">
                          <a:hlinkClick r:id="rId5"/>
                        </a:rPr>
                        <a:t>s.Sullivan@northeastern.edu</a:t>
                      </a:r>
                      <a:r>
                        <a:rPr lang="en-US" sz="1500" dirty="0"/>
                        <a:t> </a:t>
                      </a:r>
                    </a:p>
                  </a:txBody>
                  <a:tcPr anchor="ctr"/>
                </a:tc>
                <a:extLst>
                  <a:ext uri="{0D108BD9-81ED-4DB2-BD59-A6C34878D82A}">
                    <a16:rowId xmlns:a16="http://schemas.microsoft.com/office/drawing/2014/main" val="1055983801"/>
                  </a:ext>
                </a:extLst>
              </a:tr>
              <a:tr h="606085">
                <a:tc>
                  <a:txBody>
                    <a:bodyPr/>
                    <a:lstStyle/>
                    <a:p>
                      <a:pPr algn="ctr"/>
                      <a:r>
                        <a:rPr lang="en-US" dirty="0"/>
                        <a:t>EHS</a:t>
                      </a:r>
                    </a:p>
                  </a:txBody>
                  <a:tcPr anchor="ctr"/>
                </a:tc>
                <a:tc>
                  <a:txBody>
                    <a:bodyPr/>
                    <a:lstStyle/>
                    <a:p>
                      <a:pPr algn="ctr"/>
                      <a:r>
                        <a:rPr lang="en-US" dirty="0"/>
                        <a:t>Jack Price</a:t>
                      </a:r>
                    </a:p>
                  </a:txBody>
                  <a:tcPr anchor="ctr"/>
                </a:tc>
                <a:tc>
                  <a:txBody>
                    <a:bodyPr/>
                    <a:lstStyle/>
                    <a:p>
                      <a:pPr algn="ctr"/>
                      <a:r>
                        <a:rPr lang="en-US" dirty="0"/>
                        <a:t>Director</a:t>
                      </a:r>
                    </a:p>
                  </a:txBody>
                  <a:tcPr anchor="ctr"/>
                </a:tc>
                <a:tc>
                  <a:txBody>
                    <a:bodyPr/>
                    <a:lstStyle/>
                    <a:p>
                      <a:pPr algn="ctr"/>
                      <a:r>
                        <a:rPr lang="en-US" sz="1500" dirty="0">
                          <a:hlinkClick r:id="rId6"/>
                        </a:rPr>
                        <a:t>j.price@northeastern.edu</a:t>
                      </a:r>
                      <a:r>
                        <a:rPr lang="en-US" sz="1500" dirty="0"/>
                        <a:t> </a:t>
                      </a:r>
                    </a:p>
                  </a:txBody>
                  <a:tcPr anchor="ctr"/>
                </a:tc>
                <a:extLst>
                  <a:ext uri="{0D108BD9-81ED-4DB2-BD59-A6C34878D82A}">
                    <a16:rowId xmlns:a16="http://schemas.microsoft.com/office/drawing/2014/main" val="1320881029"/>
                  </a:ext>
                </a:extLst>
              </a:tr>
            </a:tbl>
          </a:graphicData>
        </a:graphic>
      </p:graphicFrame>
    </p:spTree>
    <p:extLst>
      <p:ext uri="{BB962C8B-B14F-4D97-AF65-F5344CB8AC3E}">
        <p14:creationId xmlns:p14="http://schemas.microsoft.com/office/powerpoint/2010/main" val="267492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128B5-3CD6-EE48-8BC5-7E7420B80237}"/>
              </a:ext>
            </a:extLst>
          </p:cNvPr>
          <p:cNvSpPr>
            <a:spLocks noGrp="1"/>
          </p:cNvSpPr>
          <p:nvPr>
            <p:ph type="title"/>
          </p:nvPr>
        </p:nvSpPr>
        <p:spPr/>
        <p:txBody>
          <a:bodyPr>
            <a:normAutofit/>
          </a:bodyPr>
          <a:lstStyle/>
          <a:p>
            <a:r>
              <a:rPr lang="en-US" dirty="0">
                <a:solidFill>
                  <a:schemeClr val="tx2"/>
                </a:solidFill>
              </a:rPr>
              <a:t>Context</a:t>
            </a:r>
          </a:p>
        </p:txBody>
      </p:sp>
      <p:sp>
        <p:nvSpPr>
          <p:cNvPr id="3" name="Content Placeholder 2">
            <a:extLst>
              <a:ext uri="{FF2B5EF4-FFF2-40B4-BE49-F238E27FC236}">
                <a16:creationId xmlns:a16="http://schemas.microsoft.com/office/drawing/2014/main" id="{E12298A8-E0DF-E84D-BF13-035730C885FF}"/>
              </a:ext>
            </a:extLst>
          </p:cNvPr>
          <p:cNvSpPr>
            <a:spLocks noGrp="1"/>
          </p:cNvSpPr>
          <p:nvPr>
            <p:ph idx="1"/>
          </p:nvPr>
        </p:nvSpPr>
        <p:spPr>
          <a:xfrm>
            <a:off x="355362" y="2311426"/>
            <a:ext cx="8596668" cy="4099386"/>
          </a:xfrm>
        </p:spPr>
        <p:txBody>
          <a:bodyPr>
            <a:normAutofit/>
          </a:bodyPr>
          <a:lstStyle/>
          <a:p>
            <a:pPr marL="0" indent="0">
              <a:buNone/>
            </a:pPr>
            <a:r>
              <a:rPr lang="en-US" dirty="0"/>
              <a:t>Research is a heavily regulated field that intersects with many complex regulatory areas, including biosafety, human subjects research, export controls, and even at Northeastern, sometimes HIPAA.</a:t>
            </a:r>
          </a:p>
          <a:p>
            <a:pPr marL="0" indent="0">
              <a:buNone/>
            </a:pPr>
            <a:endParaRPr lang="en-US" dirty="0"/>
          </a:p>
          <a:p>
            <a:pPr marL="0" indent="0">
              <a:buNone/>
            </a:pPr>
            <a:r>
              <a:rPr lang="en-US" dirty="0"/>
              <a:t>This is not meant to be an exhaustive review of regulations, but focused updates on specific areas that may have the most impact on Northeastern.</a:t>
            </a:r>
          </a:p>
          <a:p>
            <a:endParaRPr lang="en-US" dirty="0"/>
          </a:p>
          <a:p>
            <a:endParaRPr lang="en-US" dirty="0"/>
          </a:p>
        </p:txBody>
      </p:sp>
      <p:pic>
        <p:nvPicPr>
          <p:cNvPr id="5" name="Picture 4">
            <a:extLst>
              <a:ext uri="{FF2B5EF4-FFF2-40B4-BE49-F238E27FC236}">
                <a16:creationId xmlns:a16="http://schemas.microsoft.com/office/drawing/2014/main" id="{14280AA2-A25F-9045-BB1C-9EDC9397D367}"/>
              </a:ext>
            </a:extLst>
          </p:cNvPr>
          <p:cNvPicPr>
            <a:picLocks noChangeAspect="1"/>
          </p:cNvPicPr>
          <p:nvPr/>
        </p:nvPicPr>
        <p:blipFill>
          <a:blip r:embed="rId2">
            <a:lum bright="70000" contrast="-70000"/>
          </a:blip>
          <a:stretch>
            <a:fillRect/>
          </a:stretch>
        </p:blipFill>
        <p:spPr>
          <a:xfrm>
            <a:off x="9145073" y="2665926"/>
            <a:ext cx="2904186" cy="2904186"/>
          </a:xfrm>
          <a:prstGeom prst="rect">
            <a:avLst/>
          </a:prstGeom>
        </p:spPr>
      </p:pic>
      <p:sp>
        <p:nvSpPr>
          <p:cNvPr id="6" name="TextBox 5">
            <a:extLst>
              <a:ext uri="{FF2B5EF4-FFF2-40B4-BE49-F238E27FC236}">
                <a16:creationId xmlns:a16="http://schemas.microsoft.com/office/drawing/2014/main" id="{F551E601-CFDE-9F45-984E-5039DCC00B21}"/>
              </a:ext>
            </a:extLst>
          </p:cNvPr>
          <p:cNvSpPr txBox="1"/>
          <p:nvPr/>
        </p:nvSpPr>
        <p:spPr>
          <a:xfrm>
            <a:off x="9440214" y="5718220"/>
            <a:ext cx="2459865" cy="646331"/>
          </a:xfrm>
          <a:prstGeom prst="rect">
            <a:avLst/>
          </a:prstGeom>
          <a:noFill/>
        </p:spPr>
        <p:txBody>
          <a:bodyPr wrap="square" rtlCol="0">
            <a:spAutoFit/>
          </a:bodyPr>
          <a:lstStyle/>
          <a:p>
            <a:r>
              <a:rPr lang="en-US" dirty="0"/>
              <a:t>Regulations are a complex maze!</a:t>
            </a:r>
          </a:p>
        </p:txBody>
      </p:sp>
    </p:spTree>
    <p:extLst>
      <p:ext uri="{BB962C8B-B14F-4D97-AF65-F5344CB8AC3E}">
        <p14:creationId xmlns:p14="http://schemas.microsoft.com/office/powerpoint/2010/main" val="599957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8B13B-8ABA-F84F-A658-A7478E5DE356}"/>
              </a:ext>
            </a:extLst>
          </p:cNvPr>
          <p:cNvSpPr>
            <a:spLocks noGrp="1"/>
          </p:cNvSpPr>
          <p:nvPr>
            <p:ph type="title"/>
          </p:nvPr>
        </p:nvSpPr>
        <p:spPr>
          <a:xfrm>
            <a:off x="677333" y="609600"/>
            <a:ext cx="10939411" cy="1320800"/>
          </a:xfrm>
          <a:ln>
            <a:solidFill>
              <a:schemeClr val="accent4"/>
            </a:solidFill>
          </a:ln>
        </p:spPr>
        <p:txBody>
          <a:bodyPr>
            <a:normAutofit fontScale="90000"/>
          </a:bodyPr>
          <a:lstStyle/>
          <a:p>
            <a:r>
              <a:rPr lang="en-US" dirty="0">
                <a:solidFill>
                  <a:schemeClr val="tx2"/>
                </a:solidFill>
              </a:rPr>
              <a:t>International Collaborations &amp; Engagements (aka Foreign Influence/Interference)</a:t>
            </a:r>
          </a:p>
        </p:txBody>
      </p:sp>
      <p:sp>
        <p:nvSpPr>
          <p:cNvPr id="3" name="Content Placeholder 2">
            <a:extLst>
              <a:ext uri="{FF2B5EF4-FFF2-40B4-BE49-F238E27FC236}">
                <a16:creationId xmlns:a16="http://schemas.microsoft.com/office/drawing/2014/main" id="{CCBBA522-1669-724A-9721-0CB7F7ADDA0D}"/>
              </a:ext>
            </a:extLst>
          </p:cNvPr>
          <p:cNvSpPr>
            <a:spLocks noGrp="1"/>
          </p:cNvSpPr>
          <p:nvPr>
            <p:ph idx="1"/>
          </p:nvPr>
        </p:nvSpPr>
        <p:spPr/>
        <p:txBody>
          <a:bodyPr>
            <a:normAutofit/>
          </a:bodyPr>
          <a:lstStyle/>
          <a:p>
            <a:r>
              <a:rPr lang="en-US" dirty="0"/>
              <a:t>What is foreign influence anyway?</a:t>
            </a:r>
          </a:p>
          <a:p>
            <a:r>
              <a:rPr lang="en-US" dirty="0">
                <a:hlinkClick r:id="rId3"/>
              </a:rPr>
              <a:t>FBI calls it </a:t>
            </a:r>
            <a:r>
              <a:rPr lang="en-US" dirty="0"/>
              <a:t>“covert actions by foreign governments to influence U.S. political sentiment or public discourse” and to manipulate or exploit U.S. systems</a:t>
            </a:r>
          </a:p>
          <a:p>
            <a:r>
              <a:rPr lang="en-US" dirty="0"/>
              <a:t>Spans industry, government and academia</a:t>
            </a:r>
          </a:p>
          <a:p>
            <a:r>
              <a:rPr lang="en-US" u="sng" dirty="0"/>
              <a:t>Academic setting:</a:t>
            </a:r>
            <a:r>
              <a:rPr lang="en-US" dirty="0"/>
              <a:t> gaining access to controlled technologies or proprietary information; </a:t>
            </a:r>
          </a:p>
          <a:p>
            <a:pPr lvl="1"/>
            <a:r>
              <a:rPr lang="en-US" dirty="0"/>
              <a:t>Not just exported controlled information, such as nuclear energy research</a:t>
            </a:r>
          </a:p>
          <a:p>
            <a:pPr lvl="1"/>
            <a:r>
              <a:rPr lang="en-US" dirty="0"/>
              <a:t>Also accessing non-public grant application; for example, a peer reviewer violating confidentiality agreement and providing un-patented or proprietary information to a foreign government</a:t>
            </a:r>
          </a:p>
          <a:p>
            <a:pPr lvl="1"/>
            <a:endParaRPr lang="en-US" dirty="0"/>
          </a:p>
        </p:txBody>
      </p:sp>
    </p:spTree>
    <p:extLst>
      <p:ext uri="{BB962C8B-B14F-4D97-AF65-F5344CB8AC3E}">
        <p14:creationId xmlns:p14="http://schemas.microsoft.com/office/powerpoint/2010/main" val="4065102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8B13B-8ABA-F84F-A658-A7478E5DE356}"/>
              </a:ext>
            </a:extLst>
          </p:cNvPr>
          <p:cNvSpPr>
            <a:spLocks noGrp="1"/>
          </p:cNvSpPr>
          <p:nvPr>
            <p:ph type="title"/>
          </p:nvPr>
        </p:nvSpPr>
        <p:spPr>
          <a:ln>
            <a:solidFill>
              <a:schemeClr val="accent4"/>
            </a:solidFill>
          </a:ln>
        </p:spPr>
        <p:txBody>
          <a:bodyPr>
            <a:normAutofit fontScale="90000"/>
          </a:bodyPr>
          <a:lstStyle/>
          <a:p>
            <a:r>
              <a:rPr lang="en-US" dirty="0">
                <a:solidFill>
                  <a:schemeClr val="tx2"/>
                </a:solidFill>
              </a:rPr>
              <a:t>International Collaborations &amp; Engagements </a:t>
            </a:r>
            <a:br>
              <a:rPr lang="en-US" dirty="0">
                <a:solidFill>
                  <a:schemeClr val="tx2"/>
                </a:solidFill>
              </a:rPr>
            </a:br>
            <a:r>
              <a:rPr lang="en-US" dirty="0">
                <a:solidFill>
                  <a:schemeClr val="tx2"/>
                </a:solidFill>
              </a:rPr>
              <a:t>(aka Foreign Influence/Interference)</a:t>
            </a:r>
          </a:p>
        </p:txBody>
      </p:sp>
      <p:sp>
        <p:nvSpPr>
          <p:cNvPr id="3" name="Content Placeholder 2">
            <a:extLst>
              <a:ext uri="{FF2B5EF4-FFF2-40B4-BE49-F238E27FC236}">
                <a16:creationId xmlns:a16="http://schemas.microsoft.com/office/drawing/2014/main" id="{CCBBA522-1669-724A-9721-0CB7F7ADDA0D}"/>
              </a:ext>
            </a:extLst>
          </p:cNvPr>
          <p:cNvSpPr>
            <a:spLocks noGrp="1"/>
          </p:cNvSpPr>
          <p:nvPr>
            <p:ph idx="1"/>
          </p:nvPr>
        </p:nvSpPr>
        <p:spPr/>
        <p:txBody>
          <a:bodyPr>
            <a:normAutofit/>
          </a:bodyPr>
          <a:lstStyle/>
          <a:p>
            <a:r>
              <a:rPr lang="en-US" dirty="0"/>
              <a:t>FBI and other agencies are clear that it is not people of a particular national origin that are involved or targeted for investigation</a:t>
            </a:r>
          </a:p>
          <a:p>
            <a:r>
              <a:rPr lang="en-US" dirty="0"/>
              <a:t>Could also be U.S. born individuals with no prior connections to a foreign government</a:t>
            </a:r>
          </a:p>
          <a:p>
            <a:r>
              <a:rPr lang="en-US" dirty="0"/>
              <a:t>Individuals may not even know they are being used as part of such an effort by a foreign government; </a:t>
            </a:r>
          </a:p>
          <a:p>
            <a:pPr lvl="1"/>
            <a:r>
              <a:rPr lang="en-US" dirty="0"/>
              <a:t>I.e. receive praise of their work; even as far as offers  of funding and status by the other country   </a:t>
            </a:r>
          </a:p>
          <a:p>
            <a:pPr lvl="1"/>
            <a:r>
              <a:rPr lang="en-US" dirty="0"/>
              <a:t>Example, China’s 1,000 Talents Program</a:t>
            </a:r>
          </a:p>
        </p:txBody>
      </p:sp>
    </p:spTree>
    <p:extLst>
      <p:ext uri="{BB962C8B-B14F-4D97-AF65-F5344CB8AC3E}">
        <p14:creationId xmlns:p14="http://schemas.microsoft.com/office/powerpoint/2010/main" val="3066937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8B13B-8ABA-F84F-A658-A7478E5DE356}"/>
              </a:ext>
            </a:extLst>
          </p:cNvPr>
          <p:cNvSpPr>
            <a:spLocks noGrp="1"/>
          </p:cNvSpPr>
          <p:nvPr>
            <p:ph type="title"/>
          </p:nvPr>
        </p:nvSpPr>
        <p:spPr>
          <a:xfrm>
            <a:off x="677333" y="167640"/>
            <a:ext cx="9986373" cy="1320800"/>
          </a:xfrm>
          <a:ln>
            <a:solidFill>
              <a:schemeClr val="accent4"/>
            </a:solidFill>
          </a:ln>
        </p:spPr>
        <p:txBody>
          <a:bodyPr>
            <a:normAutofit/>
          </a:bodyPr>
          <a:lstStyle/>
          <a:p>
            <a:r>
              <a:rPr lang="en-US" dirty="0">
                <a:solidFill>
                  <a:schemeClr val="tx2"/>
                </a:solidFill>
              </a:rPr>
              <a:t>International Collaborations:  Students</a:t>
            </a:r>
          </a:p>
        </p:txBody>
      </p:sp>
      <p:sp>
        <p:nvSpPr>
          <p:cNvPr id="3" name="Content Placeholder 2">
            <a:extLst>
              <a:ext uri="{FF2B5EF4-FFF2-40B4-BE49-F238E27FC236}">
                <a16:creationId xmlns:a16="http://schemas.microsoft.com/office/drawing/2014/main" id="{CCBBA522-1669-724A-9721-0CB7F7ADDA0D}"/>
              </a:ext>
            </a:extLst>
          </p:cNvPr>
          <p:cNvSpPr>
            <a:spLocks noGrp="1"/>
          </p:cNvSpPr>
          <p:nvPr>
            <p:ph idx="1"/>
          </p:nvPr>
        </p:nvSpPr>
        <p:spPr/>
        <p:txBody>
          <a:bodyPr>
            <a:normAutofit/>
          </a:bodyPr>
          <a:lstStyle/>
          <a:p>
            <a:r>
              <a:rPr lang="en-US" dirty="0"/>
              <a:t>Adverse impact on students, especially of Asian descent:</a:t>
            </a:r>
          </a:p>
          <a:p>
            <a:pPr lvl="1"/>
            <a:r>
              <a:rPr lang="en-US" dirty="0">
                <a:hlinkClick r:id="rId2"/>
              </a:rPr>
              <a:t>Chinese students at ASU denied entry into the U.S.</a:t>
            </a:r>
            <a:r>
              <a:rPr lang="en-US" dirty="0"/>
              <a:t> </a:t>
            </a:r>
          </a:p>
          <a:p>
            <a:pPr lvl="1"/>
            <a:r>
              <a:rPr lang="en-US" dirty="0">
                <a:hlinkClick r:id="rId3"/>
              </a:rPr>
              <a:t>Use of students to support foreign national policy during foreign visits </a:t>
            </a:r>
            <a:endParaRPr lang="en-US" dirty="0"/>
          </a:p>
          <a:p>
            <a:r>
              <a:rPr lang="en-US" dirty="0"/>
              <a:t>Students may come from countries where it is common to provide reports back to a home government official about their work/study abroad</a:t>
            </a:r>
          </a:p>
          <a:p>
            <a:r>
              <a:rPr lang="en-US" dirty="0"/>
              <a:t>Students may not feel safe to speak out about concerns they have related to their home government because of fear of reprisal upon return</a:t>
            </a:r>
          </a:p>
          <a:p>
            <a:r>
              <a:rPr lang="en-US" dirty="0"/>
              <a:t>Such reporting may be conforming to their nation’s social norms rather than an act of malfeasance </a:t>
            </a:r>
          </a:p>
        </p:txBody>
      </p:sp>
    </p:spTree>
    <p:extLst>
      <p:ext uri="{BB962C8B-B14F-4D97-AF65-F5344CB8AC3E}">
        <p14:creationId xmlns:p14="http://schemas.microsoft.com/office/powerpoint/2010/main" val="3635915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8B13B-8ABA-F84F-A658-A7478E5DE356}"/>
              </a:ext>
            </a:extLst>
          </p:cNvPr>
          <p:cNvSpPr>
            <a:spLocks noGrp="1"/>
          </p:cNvSpPr>
          <p:nvPr>
            <p:ph type="title"/>
          </p:nvPr>
        </p:nvSpPr>
        <p:spPr>
          <a:ln>
            <a:solidFill>
              <a:schemeClr val="accent4"/>
            </a:solidFill>
          </a:ln>
        </p:spPr>
        <p:txBody>
          <a:bodyPr>
            <a:normAutofit/>
          </a:bodyPr>
          <a:lstStyle/>
          <a:p>
            <a:r>
              <a:rPr lang="en-US" dirty="0">
                <a:solidFill>
                  <a:schemeClr val="tx2"/>
                </a:solidFill>
              </a:rPr>
              <a:t>International Collaborations:  Research </a:t>
            </a:r>
          </a:p>
        </p:txBody>
      </p:sp>
      <p:sp>
        <p:nvSpPr>
          <p:cNvPr id="3" name="Content Placeholder 2">
            <a:extLst>
              <a:ext uri="{FF2B5EF4-FFF2-40B4-BE49-F238E27FC236}">
                <a16:creationId xmlns:a16="http://schemas.microsoft.com/office/drawing/2014/main" id="{CCBBA522-1669-724A-9721-0CB7F7ADDA0D}"/>
              </a:ext>
            </a:extLst>
          </p:cNvPr>
          <p:cNvSpPr>
            <a:spLocks noGrp="1"/>
          </p:cNvSpPr>
          <p:nvPr>
            <p:ph idx="1"/>
          </p:nvPr>
        </p:nvSpPr>
        <p:spPr>
          <a:xfrm>
            <a:off x="818712" y="2222287"/>
            <a:ext cx="10554574" cy="3933814"/>
          </a:xfrm>
        </p:spPr>
        <p:txBody>
          <a:bodyPr>
            <a:normAutofit/>
          </a:bodyPr>
          <a:lstStyle/>
          <a:p>
            <a:r>
              <a:rPr lang="en-US" dirty="0"/>
              <a:t>Fundamental research is meant to be shared broadly, including dissemination through publication of research results and findings</a:t>
            </a:r>
          </a:p>
          <a:p>
            <a:r>
              <a:rPr lang="en-US" dirty="0"/>
              <a:t>Balance of open research against the need to protect national security via regulations related to export controlled information and technology</a:t>
            </a:r>
          </a:p>
          <a:p>
            <a:r>
              <a:rPr lang="en-US" dirty="0"/>
              <a:t>Protect the nation’s economic interests in its intellectual property, including proprietary and trade secret materials</a:t>
            </a:r>
          </a:p>
          <a:p>
            <a:pPr lvl="1"/>
            <a:r>
              <a:rPr lang="en-US" dirty="0"/>
              <a:t>Patents: next generation of revenue for U.S. entities (see prior note about violation of peer review confidentiality)</a:t>
            </a:r>
          </a:p>
          <a:p>
            <a:pPr lvl="1"/>
            <a:r>
              <a:rPr lang="en-US" dirty="0"/>
              <a:t>National Security: </a:t>
            </a:r>
            <a:r>
              <a:rPr lang="en-US" b="1" dirty="0"/>
              <a:t>“</a:t>
            </a:r>
            <a:r>
              <a:rPr lang="en-US" b="1" i="1" dirty="0"/>
              <a:t>technological supremacy is the new arms race”</a:t>
            </a:r>
            <a:r>
              <a:rPr lang="en-US" dirty="0"/>
              <a:t> </a:t>
            </a:r>
            <a:r>
              <a:rPr lang="en-US" sz="1000" dirty="0">
                <a:hlinkClick r:id="rId2"/>
              </a:rPr>
              <a:t>ONR’s RADM David Hanh’s September 7, 2018 Presentation “Partnering to Win the Great Power Competition”</a:t>
            </a:r>
            <a:endParaRPr lang="en-US" sz="1000" dirty="0"/>
          </a:p>
        </p:txBody>
      </p:sp>
    </p:spTree>
    <p:extLst>
      <p:ext uri="{BB962C8B-B14F-4D97-AF65-F5344CB8AC3E}">
        <p14:creationId xmlns:p14="http://schemas.microsoft.com/office/powerpoint/2010/main" val="918281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8B13B-8ABA-F84F-A658-A7478E5DE356}"/>
              </a:ext>
            </a:extLst>
          </p:cNvPr>
          <p:cNvSpPr>
            <a:spLocks noGrp="1"/>
          </p:cNvSpPr>
          <p:nvPr>
            <p:ph type="title"/>
          </p:nvPr>
        </p:nvSpPr>
        <p:spPr>
          <a:xfrm>
            <a:off x="225823" y="431442"/>
            <a:ext cx="10914401" cy="1320800"/>
          </a:xfrm>
          <a:ln>
            <a:solidFill>
              <a:schemeClr val="accent4"/>
            </a:solidFill>
          </a:ln>
        </p:spPr>
        <p:txBody>
          <a:bodyPr>
            <a:normAutofit/>
          </a:bodyPr>
          <a:lstStyle/>
          <a:p>
            <a:r>
              <a:rPr lang="en-US" dirty="0">
                <a:solidFill>
                  <a:schemeClr val="tx2"/>
                </a:solidFill>
              </a:rPr>
              <a:t>International Collaboration: Consequences of Improper Actions by Researchers</a:t>
            </a:r>
          </a:p>
        </p:txBody>
      </p:sp>
      <p:sp>
        <p:nvSpPr>
          <p:cNvPr id="3" name="Content Placeholder 2">
            <a:extLst>
              <a:ext uri="{FF2B5EF4-FFF2-40B4-BE49-F238E27FC236}">
                <a16:creationId xmlns:a16="http://schemas.microsoft.com/office/drawing/2014/main" id="{CCBBA522-1669-724A-9721-0CB7F7ADDA0D}"/>
              </a:ext>
            </a:extLst>
          </p:cNvPr>
          <p:cNvSpPr>
            <a:spLocks noGrp="1"/>
          </p:cNvSpPr>
          <p:nvPr>
            <p:ph idx="1"/>
          </p:nvPr>
        </p:nvSpPr>
        <p:spPr>
          <a:xfrm>
            <a:off x="818712" y="2222287"/>
            <a:ext cx="10554574" cy="4204271"/>
          </a:xfrm>
        </p:spPr>
        <p:txBody>
          <a:bodyPr>
            <a:normAutofit/>
          </a:bodyPr>
          <a:lstStyle/>
          <a:p>
            <a:r>
              <a:rPr lang="en-US" dirty="0"/>
              <a:t>MD Anderson scientists who were part of NIH grant review panel have been criminally charged with sending confidential grant applications they reviewed to colleagues at Chinese entities</a:t>
            </a:r>
          </a:p>
          <a:p>
            <a:pPr lvl="1"/>
            <a:r>
              <a:rPr lang="en-US" u="sng" dirty="0"/>
              <a:t>MD Anderson Researchers</a:t>
            </a:r>
          </a:p>
          <a:p>
            <a:pPr lvl="1"/>
            <a:r>
              <a:rPr lang="en-US" dirty="0"/>
              <a:t>Violated NIH confidentiality policy for grant peer reviewers</a:t>
            </a:r>
          </a:p>
          <a:p>
            <a:pPr lvl="1"/>
            <a:r>
              <a:rPr lang="en-US" dirty="0"/>
              <a:t>Potential loss of IP for those whose information was sent </a:t>
            </a:r>
          </a:p>
          <a:p>
            <a:r>
              <a:rPr lang="en-US" dirty="0"/>
              <a:t>Kansas researcher criminally charged for not disclosing research appointment in China</a:t>
            </a:r>
          </a:p>
          <a:p>
            <a:pPr lvl="1"/>
            <a:r>
              <a:rPr lang="en-US" dirty="0">
                <a:hlinkClick r:id="rId2"/>
              </a:rPr>
              <a:t>University of Kansas Researchers  </a:t>
            </a:r>
            <a:endParaRPr lang="en-US" dirty="0"/>
          </a:p>
          <a:p>
            <a:pPr lvl="1"/>
            <a:r>
              <a:rPr lang="en-US" dirty="0"/>
              <a:t>Failure to report scientific and funding overlap; NSF has expressed at FDP that they are concerned about faculty that apply to NSF for grant funding, while getting funds from a place in another country to do the same work: double dipping</a:t>
            </a:r>
          </a:p>
          <a:p>
            <a:pPr lvl="1"/>
            <a:r>
              <a:rPr lang="en-US" dirty="0"/>
              <a:t>Appointments abroad make it easier to hide over lap/double dipping</a:t>
            </a:r>
          </a:p>
        </p:txBody>
      </p:sp>
    </p:spTree>
    <p:extLst>
      <p:ext uri="{BB962C8B-B14F-4D97-AF65-F5344CB8AC3E}">
        <p14:creationId xmlns:p14="http://schemas.microsoft.com/office/powerpoint/2010/main" val="3176009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8B13B-8ABA-F84F-A658-A7478E5DE356}"/>
              </a:ext>
            </a:extLst>
          </p:cNvPr>
          <p:cNvSpPr>
            <a:spLocks noGrp="1"/>
          </p:cNvSpPr>
          <p:nvPr>
            <p:ph type="title"/>
          </p:nvPr>
        </p:nvSpPr>
        <p:spPr>
          <a:ln>
            <a:solidFill>
              <a:schemeClr val="accent4"/>
            </a:solidFill>
          </a:ln>
        </p:spPr>
        <p:txBody>
          <a:bodyPr>
            <a:normAutofit/>
          </a:bodyPr>
          <a:lstStyle/>
          <a:p>
            <a:r>
              <a:rPr lang="en-US" dirty="0">
                <a:solidFill>
                  <a:schemeClr val="tx2"/>
                </a:solidFill>
              </a:rPr>
              <a:t>International Collaborations:  Reporting</a:t>
            </a:r>
          </a:p>
        </p:txBody>
      </p:sp>
      <p:sp>
        <p:nvSpPr>
          <p:cNvPr id="3" name="Content Placeholder 2">
            <a:extLst>
              <a:ext uri="{FF2B5EF4-FFF2-40B4-BE49-F238E27FC236}">
                <a16:creationId xmlns:a16="http://schemas.microsoft.com/office/drawing/2014/main" id="{CCBBA522-1669-724A-9721-0CB7F7ADDA0D}"/>
              </a:ext>
            </a:extLst>
          </p:cNvPr>
          <p:cNvSpPr>
            <a:spLocks noGrp="1"/>
          </p:cNvSpPr>
          <p:nvPr>
            <p:ph idx="1"/>
          </p:nvPr>
        </p:nvSpPr>
        <p:spPr>
          <a:xfrm>
            <a:off x="810000" y="2160589"/>
            <a:ext cx="10787640" cy="4400632"/>
          </a:xfrm>
        </p:spPr>
        <p:txBody>
          <a:bodyPr>
            <a:normAutofit/>
          </a:bodyPr>
          <a:lstStyle/>
          <a:p>
            <a:r>
              <a:rPr lang="en-US" dirty="0"/>
              <a:t>Government is looking at disclosure in proposals and progress reports</a:t>
            </a:r>
          </a:p>
          <a:p>
            <a:pPr lvl="1"/>
            <a:r>
              <a:rPr lang="en-US" dirty="0"/>
              <a:t>CVs, Current &amp; Pending Support (NSF), Other Research Support Reports (NIH)</a:t>
            </a:r>
          </a:p>
          <a:p>
            <a:r>
              <a:rPr lang="en-US" dirty="0"/>
              <a:t>Both research institutions and funding agencies are evaluating how the Objectivity in Research (fCOI) reporting process could also be used to support international collaboration disclosures, but it is unlikely that all will adopt the PHS fCOI 2011 regulations</a:t>
            </a:r>
          </a:p>
          <a:p>
            <a:r>
              <a:rPr lang="en-US" u="sng" dirty="0"/>
              <a:t>No changes to the PHS 2011 Objectivity in Research regulations have been formalized to date</a:t>
            </a:r>
          </a:p>
          <a:p>
            <a:r>
              <a:rPr lang="en-US" dirty="0"/>
              <a:t>Agencies are releasing clarifications to their existing policies re: reporting international collaborations and engagements but there are no substantive changes to date</a:t>
            </a:r>
          </a:p>
        </p:txBody>
      </p:sp>
    </p:spTree>
    <p:extLst>
      <p:ext uri="{BB962C8B-B14F-4D97-AF65-F5344CB8AC3E}">
        <p14:creationId xmlns:p14="http://schemas.microsoft.com/office/powerpoint/2010/main" val="3257292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Custom 1 1">
      <a:dk1>
        <a:srgbClr val="000000"/>
      </a:dk1>
      <a:lt1>
        <a:srgbClr val="FFFFFF"/>
      </a:lt1>
      <a:dk2>
        <a:srgbClr val="505046"/>
      </a:dk2>
      <a:lt2>
        <a:srgbClr val="EEECE1"/>
      </a:lt2>
      <a:accent1>
        <a:srgbClr val="E84C22"/>
      </a:accent1>
      <a:accent2>
        <a:srgbClr val="F5F3E9"/>
      </a:accent2>
      <a:accent3>
        <a:srgbClr val="B64926"/>
      </a:accent3>
      <a:accent4>
        <a:srgbClr val="FF8427"/>
      </a:accent4>
      <a:accent5>
        <a:srgbClr val="CC9900"/>
      </a:accent5>
      <a:accent6>
        <a:srgbClr val="B22600"/>
      </a:accent6>
      <a:hlink>
        <a:srgbClr val="CC9900"/>
      </a:hlink>
      <a:folHlink>
        <a:srgbClr val="666699"/>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4072</TotalTime>
  <Words>2262</Words>
  <Application>Microsoft Macintosh PowerPoint</Application>
  <PresentationFormat>Widescreen</PresentationFormat>
  <Paragraphs>195</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Century Gothic</vt:lpstr>
      <vt:lpstr>Wingdings</vt:lpstr>
      <vt:lpstr>Wingdings 2</vt:lpstr>
      <vt:lpstr>Quotable</vt:lpstr>
      <vt:lpstr>Learn More:  Regulatory Updates</vt:lpstr>
      <vt:lpstr>Agenda</vt:lpstr>
      <vt:lpstr>Context</vt:lpstr>
      <vt:lpstr>International Collaborations &amp; Engagements (aka Foreign Influence/Interference)</vt:lpstr>
      <vt:lpstr>International Collaborations &amp; Engagements  (aka Foreign Influence/Interference)</vt:lpstr>
      <vt:lpstr>International Collaborations:  Students</vt:lpstr>
      <vt:lpstr>International Collaborations:  Research </vt:lpstr>
      <vt:lpstr>International Collaboration: Consequences of Improper Actions by Researchers</vt:lpstr>
      <vt:lpstr>International Collaborations:  Reporting</vt:lpstr>
      <vt:lpstr>Current and Pending Support Guidance</vt:lpstr>
      <vt:lpstr>Proposal &amp; Award Management Tips</vt:lpstr>
      <vt:lpstr>Reporting International Collaborations &amp; Engagements</vt:lpstr>
      <vt:lpstr>Conflicts of Interest</vt:lpstr>
      <vt:lpstr>Conflicts of Interest</vt:lpstr>
      <vt:lpstr>Conflict Disclosure system (eCD)</vt:lpstr>
      <vt:lpstr>J-CORE</vt:lpstr>
      <vt:lpstr>NIH Data Sharing Plan:  Proposed Changes</vt:lpstr>
      <vt:lpstr>Human Subject Research Training</vt:lpstr>
      <vt:lpstr>Human Subject Research:  Common Rule Updates</vt:lpstr>
      <vt:lpstr>Human Subjects Research:  Common Rule Updates &amp; Resources</vt:lpstr>
      <vt:lpstr>NIH Changes: Human Fetal Tissue (HFT)</vt:lpstr>
      <vt:lpstr>NIH Changes: Human Fetal Tissue (HFT)</vt:lpstr>
      <vt:lpstr>Animal Use &amp; Care:  Proposed Rule Changes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Humphrey, Amanda</dc:creator>
  <cp:lastModifiedBy>Humphrey, Amanda</cp:lastModifiedBy>
  <cp:revision>66</cp:revision>
  <dcterms:created xsi:type="dcterms:W3CDTF">2019-11-04T19:01:33Z</dcterms:created>
  <dcterms:modified xsi:type="dcterms:W3CDTF">2019-12-03T14:37:52Z</dcterms:modified>
</cp:coreProperties>
</file>