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56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FA3C2-B251-4DDA-85DF-A908D1893AE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EAD6C-4B50-4FF5-B2DD-DE1DA21796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50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DEAD6C-4B50-4FF5-B2DD-DE1DA21796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65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neutest.service-now.com/finance?id=sc_cat_item&amp;table=sc_cat_item&amp;sys_id=28841638932e0f54b5e974f86cba10c5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1A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43000" y="205740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2D679E"/>
                </a:solidFill>
              </a:defRPr>
            </a:pPr>
            <a:r>
              <a:t>How-To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8087" y="2844800"/>
            <a:ext cx="9875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400" b="1">
                <a:solidFill>
                  <a:srgbClr val="1A3149"/>
                </a:solidFill>
              </a:defRPr>
            </a:pPr>
            <a:r>
              <a:t>Changing a Grant Manager Approver in Concur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A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88136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3149"/>
                </a:solidFill>
              </a:defRPr>
            </a:pPr>
            <a:r>
              <a:rPr dirty="0"/>
              <a:t>Purpose &amp; Key Requirements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56F79"/>
                </a:solidFill>
              </a:defRPr>
            </a:pPr>
            <a:r>
              <a:t>Changing a Grant Manager Approver in Concur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605" y="2681686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3149"/>
                </a:solidFill>
              </a:defRPr>
            </a:pPr>
            <a:r>
              <a:rPr lang="en-US" dirty="0"/>
              <a:t>Purpose &amp; Changes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345627" y="3154987"/>
            <a:ext cx="582007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/>
              <a:t>The purpose is to update the </a:t>
            </a:r>
            <a:r>
              <a:rPr lang="en-US" sz="1200" b="1" dirty="0"/>
              <a:t>Grant Manager Approver in Concur</a:t>
            </a:r>
            <a:r>
              <a:rPr lang="en-US" sz="1200" dirty="0"/>
              <a:t> through a ServiceNow request.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/>
              <a:t>The request must be </a:t>
            </a:r>
            <a:r>
              <a:rPr lang="en-US" sz="1200" b="1" dirty="0"/>
              <a:t>approved by the Cost Center Manager (CCM)</a:t>
            </a:r>
            <a:r>
              <a:rPr lang="en-US" sz="1200" dirty="0"/>
              <a:t> before changes are made in Concur.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/>
              <a:t>The new Grant Manager changes must be selected from the </a:t>
            </a:r>
            <a:r>
              <a:rPr lang="en-US" sz="1200" b="1" dirty="0"/>
              <a:t>Grant Managers listed on the grant work tag in Workday</a:t>
            </a:r>
            <a:r>
              <a:rPr lang="en-US" sz="1400" b="1" dirty="0"/>
              <a:t>. </a:t>
            </a:r>
            <a:endParaRPr lang="en-US" sz="1400" dirty="0"/>
          </a:p>
        </p:txBody>
      </p:sp>
      <p:sp>
        <p:nvSpPr>
          <p:cNvPr id="8" name="Rounded Rectangle 7"/>
          <p:cNvSpPr/>
          <p:nvPr/>
        </p:nvSpPr>
        <p:spPr>
          <a:xfrm>
            <a:off x="830807" y="4838489"/>
            <a:ext cx="2881219" cy="960120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rPr dirty="0"/>
              <a:t>Verify in Workday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rPr dirty="0"/>
              <a:t>Confirm the requested Grant Manager is already listed on the grant work</a:t>
            </a:r>
            <a:r>
              <a:rPr lang="en-US" dirty="0"/>
              <a:t> </a:t>
            </a:r>
            <a:r>
              <a:rPr dirty="0"/>
              <a:t>tag before starting the Concur request.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60169" y="4922415"/>
            <a:ext cx="73152" cy="960120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129295" y="4688921"/>
            <a:ext cx="2479221" cy="1180521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rPr dirty="0"/>
              <a:t>If the role is missing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rPr dirty="0"/>
              <a:t>Submit the appropriate Workday update first. The individual will not be available for the Concur change until the Workday assignment is in place.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72827" y="4776239"/>
            <a:ext cx="45719" cy="1084620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CAB734-6737-0DD1-6FFA-0CB2168AAAC4}"/>
              </a:ext>
            </a:extLst>
          </p:cNvPr>
          <p:cNvSpPr txBox="1"/>
          <p:nvPr/>
        </p:nvSpPr>
        <p:spPr>
          <a:xfrm>
            <a:off x="648207" y="1298864"/>
            <a:ext cx="20116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3149"/>
                </a:solidFill>
              </a:defRPr>
            </a:pPr>
            <a:r>
              <a:rPr lang="en-US" dirty="0"/>
              <a:t>Current State </a:t>
            </a:r>
            <a:endParaRPr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225837-8B5C-CEAA-EB74-8503639D913E}"/>
              </a:ext>
            </a:extLst>
          </p:cNvPr>
          <p:cNvSpPr txBox="1"/>
          <p:nvPr/>
        </p:nvSpPr>
        <p:spPr>
          <a:xfrm>
            <a:off x="403605" y="1456711"/>
            <a:ext cx="613769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/>
              <a:t>Concur reports are being delegated for approval to the first Grant manager listed in Workday under Assignable Roles.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/>
              <a:t>The first Grant Manager listed under Assignable Roles must triage reports for grants they don’t manage and route them to the appropriate delegated approver, which can delay Concur approvals.</a:t>
            </a:r>
          </a:p>
          <a:p>
            <a:br>
              <a:rPr lang="en-US" sz="1200" dirty="0"/>
            </a:br>
            <a:endParaRPr lang="en-US" sz="12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78C55D4-82BB-5D24-38A7-1F3DF0B79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733" y="1116624"/>
            <a:ext cx="5348481" cy="41594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A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0868" y="726275"/>
            <a:ext cx="635654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3149"/>
                </a:solidFill>
              </a:defRPr>
            </a:pPr>
            <a:r>
              <a:rPr lang="en-US" sz="2200" dirty="0"/>
              <a:t>How-to </a:t>
            </a:r>
            <a:r>
              <a:rPr sz="2200" dirty="0"/>
              <a:t>Submit the </a:t>
            </a:r>
            <a:r>
              <a:rPr lang="en-US" sz="2200" dirty="0"/>
              <a:t>Concur </a:t>
            </a:r>
            <a:r>
              <a:rPr sz="2200" dirty="0"/>
              <a:t>Grant Manager</a:t>
            </a:r>
            <a:r>
              <a:rPr lang="en-US" sz="2200" dirty="0"/>
              <a:t> Approver </a:t>
            </a:r>
          </a:p>
          <a:p>
            <a:pPr>
              <a:defRPr sz="2800" b="1">
                <a:solidFill>
                  <a:srgbClr val="1A3149"/>
                </a:solidFill>
              </a:defRPr>
            </a:pPr>
            <a:endParaRPr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58368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56F79"/>
                </a:solidFill>
              </a:defRPr>
            </a:pPr>
            <a:r>
              <a:t>Changing a Grant Manager Approver in Concur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353312"/>
            <a:ext cx="3657600" cy="841248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rPr dirty="0"/>
              <a:t>ServiceNow request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rPr lang="en-US" sz="1150" dirty="0">
                <a:solidFill>
                  <a:srgbClr val="2B3239"/>
                </a:solidFill>
                <a:hlinkClick r:id="rId2"/>
              </a:rPr>
              <a:t>Finance Support Inquiry - Northeastern Finance Service Portal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58368" y="1353312"/>
            <a:ext cx="73152" cy="841248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94944" y="2386584"/>
            <a:ext cx="510235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2B3239"/>
                </a:solidFill>
              </a:defRPr>
            </a:pPr>
            <a:r>
              <a:rPr dirty="0"/>
              <a:t>Open the ServiceNow request and log in with your Northeastern credentials.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047238"/>
            <a:ext cx="5102352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+mj-lt"/>
              <a:buAutoNum type="alphaUcPeriod"/>
              <a:defRPr sz="1350" b="0">
                <a:solidFill>
                  <a:srgbClr val="2B3239"/>
                </a:solidFill>
              </a:defRPr>
            </a:pPr>
            <a:r>
              <a:rPr dirty="0"/>
              <a:t>Under Concur Grant Manager, select Add.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" y="3572828"/>
            <a:ext cx="5102352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AutoNum type="alphaUcPeriod" startAt="2"/>
              <a:defRPr sz="1350" b="0">
                <a:solidFill>
                  <a:srgbClr val="2B3239"/>
                </a:solidFill>
              </a:defRPr>
            </a:pPr>
            <a:r>
              <a:rPr lang="en-US" dirty="0"/>
              <a:t>Select</a:t>
            </a:r>
            <a:r>
              <a:rPr dirty="0"/>
              <a:t> the </a:t>
            </a:r>
            <a:r>
              <a:rPr lang="en-US" dirty="0"/>
              <a:t>appropriate </a:t>
            </a:r>
            <a:r>
              <a:rPr dirty="0"/>
              <a:t>Grant </a:t>
            </a:r>
            <a:r>
              <a:rPr lang="en-US" dirty="0" err="1"/>
              <a:t>W</a:t>
            </a:r>
            <a:r>
              <a:rPr dirty="0" err="1"/>
              <a:t>orktag</a:t>
            </a:r>
            <a:r>
              <a:rPr dirty="0"/>
              <a:t> </a:t>
            </a:r>
            <a:r>
              <a:rPr lang="en-US" dirty="0"/>
              <a:t>from the drop-down list.</a:t>
            </a:r>
          </a:p>
          <a:p>
            <a:pPr marL="342900" indent="-342900" algn="l">
              <a:buAutoNum type="alphaUcPeriod" startAt="2"/>
              <a:defRPr sz="1350" b="0">
                <a:solidFill>
                  <a:srgbClr val="2B3239"/>
                </a:solidFill>
              </a:defRPr>
            </a:pPr>
            <a:r>
              <a:rPr lang="en-US" dirty="0"/>
              <a:t>T</a:t>
            </a:r>
            <a:r>
              <a:rPr dirty="0"/>
              <a:t>he</a:t>
            </a:r>
            <a:r>
              <a:rPr lang="en-US" dirty="0"/>
              <a:t>n,</a:t>
            </a:r>
            <a:r>
              <a:rPr dirty="0"/>
              <a:t> </a:t>
            </a:r>
            <a:r>
              <a:rPr lang="en-US" dirty="0"/>
              <a:t>select </a:t>
            </a:r>
            <a:r>
              <a:rPr dirty="0"/>
              <a:t>Grant Manager from the Concur Approver drop-down.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" y="4530725"/>
            <a:ext cx="5102352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2B3239"/>
                </a:solidFill>
              </a:defRPr>
            </a:pPr>
            <a:r>
              <a:rPr lang="en-US" dirty="0"/>
              <a:t>D.     </a:t>
            </a:r>
            <a:r>
              <a:rPr dirty="0"/>
              <a:t>Select Add to place the row in the request.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" y="5065776"/>
            <a:ext cx="510235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2B3239"/>
                </a:solidFill>
              </a:defRPr>
            </a:pPr>
            <a:r>
              <a:rPr dirty="0"/>
              <a:t>Repeat for additional Grant Manager changes, then review and Submit.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76288" y="5330698"/>
            <a:ext cx="4709160" cy="1051560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rPr dirty="0"/>
              <a:t>Multiple changes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rPr dirty="0"/>
              <a:t>Multiple grant changes may be entered in one request. Each grant generates a separate CCM ticket and is reviewed individually.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12280" y="5330698"/>
            <a:ext cx="73152" cy="1051560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EAB25D9-1D12-C006-70F1-1DCA12E37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576" y="461565"/>
            <a:ext cx="5311648" cy="317774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2C782D0-1DEB-6488-0084-00651B16C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576" y="3761739"/>
            <a:ext cx="5065014" cy="13167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C918F1F-9E74-53AF-9641-8F53E96D31EF}"/>
              </a:ext>
            </a:extLst>
          </p:cNvPr>
          <p:cNvSpPr txBox="1"/>
          <p:nvPr/>
        </p:nvSpPr>
        <p:spPr>
          <a:xfrm>
            <a:off x="658368" y="6446520"/>
            <a:ext cx="2337499" cy="223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56F79"/>
                </a:solidFill>
              </a:defRPr>
            </a:pPr>
            <a:r>
              <a:rPr dirty="0"/>
              <a:t>Changing a Grant Manager Approver in Concur</a:t>
            </a:r>
            <a:r>
              <a:rPr lang="en-US" dirty="0"/>
              <a:t>   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1BD16C-17DF-ECC9-A36A-D36149B8D394}"/>
              </a:ext>
            </a:extLst>
          </p:cNvPr>
          <p:cNvSpPr txBox="1"/>
          <p:nvPr/>
        </p:nvSpPr>
        <p:spPr>
          <a:xfrm>
            <a:off x="588518" y="825500"/>
            <a:ext cx="4142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1A3149"/>
                </a:solidFill>
              </a:defRPr>
            </a:pPr>
            <a:r>
              <a:rPr lang="en-US" dirty="0"/>
              <a:t>Additional Enhancements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4AF121-D89D-776D-D721-5E0E15DDEE0C}"/>
              </a:ext>
            </a:extLst>
          </p:cNvPr>
          <p:cNvSpPr txBox="1"/>
          <p:nvPr/>
        </p:nvSpPr>
        <p:spPr>
          <a:xfrm>
            <a:off x="588518" y="1665121"/>
            <a:ext cx="68072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Why the Award Line Status Matter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Award Line status determines if a grant </a:t>
            </a:r>
            <a:r>
              <a:rPr lang="en-US" sz="1400" dirty="0" err="1"/>
              <a:t>worktag</a:t>
            </a:r>
            <a:r>
              <a:rPr lang="en-US" sz="1400" dirty="0"/>
              <a:t> is available in Concur.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Closeout Final </a:t>
            </a:r>
            <a:r>
              <a:rPr lang="en-US" sz="1400" dirty="0"/>
              <a:t>grants will not flow to Concur.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Subrecipient</a:t>
            </a:r>
            <a:r>
              <a:rPr lang="en-US" sz="1400" dirty="0"/>
              <a:t> grant </a:t>
            </a:r>
            <a:r>
              <a:rPr lang="en-US" sz="1400" dirty="0" err="1"/>
              <a:t>worktags</a:t>
            </a:r>
            <a:r>
              <a:rPr lang="en-US" sz="1400" dirty="0"/>
              <a:t> will not flow to Concur. </a:t>
            </a:r>
          </a:p>
          <a:p>
            <a:endParaRPr lang="en-US" sz="1600" dirty="0"/>
          </a:p>
          <a:p>
            <a:r>
              <a:rPr lang="en-US" sz="1600" b="1" dirty="0"/>
              <a:t>What is Changing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duplicate </a:t>
            </a:r>
            <a:r>
              <a:rPr lang="en-US" sz="1400" b="1" dirty="0"/>
              <a:t>Grant </a:t>
            </a:r>
            <a:r>
              <a:rPr lang="en-US" sz="1400" b="1" dirty="0" err="1"/>
              <a:t>Worktag</a:t>
            </a:r>
            <a:r>
              <a:rPr lang="en-US" sz="1400" b="1" dirty="0"/>
              <a:t> Number </a:t>
            </a:r>
            <a:r>
              <a:rPr lang="en-US" sz="1400" dirty="0"/>
              <a:t>will be removed in Concur.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It will be replaced with: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/>
              <a:t>Award Line Report-to Date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/>
              <a:t>Award Line Description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These fields will help users identify the correct grant.</a:t>
            </a:r>
          </a:p>
          <a:p>
            <a:endParaRPr lang="en-US" sz="1600" dirty="0"/>
          </a:p>
          <a:p>
            <a:r>
              <a:rPr lang="en-US" sz="1600" b="1" dirty="0"/>
              <a:t>What User Need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Check the </a:t>
            </a:r>
            <a:r>
              <a:rPr lang="en-US" sz="1400" b="1" dirty="0"/>
              <a:t>Award Line Life Cycle Status </a:t>
            </a:r>
            <a:r>
              <a:rPr lang="en-US" sz="1400" dirty="0"/>
              <a:t>in Workday.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Confirm the grant is active before making a change in Concur.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Use the </a:t>
            </a:r>
            <a:r>
              <a:rPr lang="en-US" sz="1400" b="1" dirty="0"/>
              <a:t>Report-to Date</a:t>
            </a:r>
            <a:r>
              <a:rPr lang="en-US" sz="1400" dirty="0"/>
              <a:t> and </a:t>
            </a:r>
            <a:r>
              <a:rPr lang="en-US" sz="1400" b="1" dirty="0"/>
              <a:t>Description</a:t>
            </a:r>
            <a:r>
              <a:rPr lang="en-US" sz="1400" dirty="0"/>
              <a:t> to select the correct grant.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If the grant is missing in Concur, check its Workday status first.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857A8B-B142-7421-04FA-A49D59307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4205" y="2673529"/>
            <a:ext cx="4654789" cy="10160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1261BD-22E3-4EE9-CCF0-3029EE866081}"/>
              </a:ext>
            </a:extLst>
          </p:cNvPr>
          <p:cNvSpPr txBox="1"/>
          <p:nvPr/>
        </p:nvSpPr>
        <p:spPr>
          <a:xfrm>
            <a:off x="6726177" y="2150309"/>
            <a:ext cx="4530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Grant </a:t>
            </a:r>
            <a:r>
              <a:rPr lang="en-US" sz="1400" b="1" dirty="0" err="1">
                <a:solidFill>
                  <a:schemeClr val="tx2">
                    <a:lumMod val="75000"/>
                  </a:schemeClr>
                </a:solidFill>
              </a:rPr>
              <a:t>Worktag</a:t>
            </a:r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 Number + Award Line Report-to Date &amp; Description in Concur</a:t>
            </a:r>
          </a:p>
        </p:txBody>
      </p:sp>
    </p:spTree>
    <p:extLst>
      <p:ext uri="{BB962C8B-B14F-4D97-AF65-F5344CB8AC3E}">
        <p14:creationId xmlns:p14="http://schemas.microsoft.com/office/powerpoint/2010/main" val="1014449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A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713232"/>
            <a:ext cx="1088136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3149"/>
                </a:solidFill>
              </a:defRPr>
            </a:pPr>
            <a:r>
              <a:rPr dirty="0"/>
              <a:t>Tips &amp; Tricks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56F79"/>
                </a:solidFill>
              </a:defRPr>
            </a:pPr>
            <a:r>
              <a:t>Changing a Grant Manager Approver in Concur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417320"/>
            <a:ext cx="5285232" cy="1170432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t>Check Workday first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t>Verify the Grant Manager role before opening the ServiceNow request.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417320"/>
            <a:ext cx="73152" cy="1170432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236208" y="1417320"/>
            <a:ext cx="5285232" cy="1170432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t>Use Assignable Role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t>Use the Assignable Role column to identify and manage the applicable changes.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36208" y="1417320"/>
            <a:ext cx="73152" cy="1170432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58368" y="2907792"/>
            <a:ext cx="5285232" cy="1170432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t>Correct one row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t>If an entry is wrong, remove only that row and add the correct Grant and Concur Approver.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907792"/>
            <a:ext cx="73152" cy="1170432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236208" y="2907792"/>
            <a:ext cx="5285232" cy="1170432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t>Expect separate tickets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t>Each grant creates its own CCM ticket, even when several changes are submitted together.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36208" y="2907792"/>
            <a:ext cx="73152" cy="1170432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58368" y="4398264"/>
            <a:ext cx="5285232" cy="1170432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t>Processing order can vary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t>Separate CCM tickets may not be processed in the same order the rows were entered.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398264"/>
            <a:ext cx="73152" cy="1170432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236208" y="4398264"/>
            <a:ext cx="5285232" cy="1170432"/>
          </a:xfrm>
          <a:prstGeom prst="roundRect">
            <a:avLst/>
          </a:prstGeom>
          <a:solidFill>
            <a:srgbClr val="F4F7FA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64592" rtlCol="0" anchor="ctr"/>
          <a:lstStyle/>
          <a:p>
            <a:pPr algn="ctr">
              <a:defRPr sz="1400" b="1">
                <a:solidFill>
                  <a:srgbClr val="1A3149"/>
                </a:solidFill>
              </a:defRPr>
            </a:pPr>
            <a:r>
              <a:t>Before escalating</a:t>
            </a:r>
          </a:p>
          <a:p>
            <a:pPr>
              <a:spcBef>
                <a:spcPts val="400"/>
              </a:spcBef>
              <a:defRPr sz="1150">
                <a:solidFill>
                  <a:srgbClr val="2B3239"/>
                </a:solidFill>
              </a:defRPr>
            </a:pPr>
            <a:r>
              <a:t>For a missing grant or approver, check Workday roles, lifecycle status, and the relevant date information.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36208" y="4398264"/>
            <a:ext cx="73152" cy="1170432"/>
          </a:xfrm>
          <a:prstGeom prst="rect">
            <a:avLst/>
          </a:prstGeom>
          <a:solidFill>
            <a:srgbClr val="2D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893ce20-a697-4fd6-a4da-14011f6a471d}" enabled="1" method="Standard" siteId="{a8eec281-aaa3-4dae-ac9b-9a398b9215e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22004</TotalTime>
  <Words>573</Words>
  <Application>Microsoft Office PowerPoint</Application>
  <PresentationFormat>Widescreen</PresentationFormat>
  <Paragraphs>63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Ortiz, Giovanni</cp:lastModifiedBy>
  <cp:revision>13</cp:revision>
  <dcterms:created xsi:type="dcterms:W3CDTF">2013-01-27T09:14:16Z</dcterms:created>
  <dcterms:modified xsi:type="dcterms:W3CDTF">2026-10-28T20:05:37Z</dcterms:modified>
  <cp:category/>
</cp:coreProperties>
</file>